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89" r:id="rId2"/>
    <p:sldId id="285" r:id="rId3"/>
    <p:sldId id="286" r:id="rId4"/>
    <p:sldId id="288" r:id="rId5"/>
    <p:sldId id="260" r:id="rId6"/>
    <p:sldId id="268" r:id="rId7"/>
    <p:sldId id="290" r:id="rId8"/>
    <p:sldId id="261" r:id="rId9"/>
    <p:sldId id="269" r:id="rId10"/>
    <p:sldId id="263" r:id="rId11"/>
    <p:sldId id="270" r:id="rId12"/>
    <p:sldId id="262" r:id="rId13"/>
    <p:sldId id="271" r:id="rId14"/>
    <p:sldId id="264" r:id="rId15"/>
    <p:sldId id="272" r:id="rId16"/>
    <p:sldId id="265" r:id="rId17"/>
    <p:sldId id="273" r:id="rId18"/>
    <p:sldId id="266" r:id="rId19"/>
    <p:sldId id="274" r:id="rId20"/>
    <p:sldId id="275" r:id="rId21"/>
    <p:sldId id="276" r:id="rId22"/>
    <p:sldId id="277" r:id="rId23"/>
    <p:sldId id="278" r:id="rId24"/>
    <p:sldId id="287" r:id="rId25"/>
    <p:sldId id="280" r:id="rId2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alibri" pitchFamily="34" charset="0"/>
        <a:ea typeface="宋体" charset="-122"/>
        <a:cs typeface="+mn-cs"/>
      </a:defRPr>
    </a:lvl1pPr>
    <a:lvl2pPr marL="457200" algn="l" rtl="0" fontAlgn="base">
      <a:spcBef>
        <a:spcPct val="0"/>
      </a:spcBef>
      <a:spcAft>
        <a:spcPct val="0"/>
      </a:spcAft>
      <a:defRPr kern="1200">
        <a:solidFill>
          <a:schemeClr val="tx1"/>
        </a:solidFill>
        <a:latin typeface="Calibri" pitchFamily="34" charset="0"/>
        <a:ea typeface="宋体" charset="-122"/>
        <a:cs typeface="+mn-cs"/>
      </a:defRPr>
    </a:lvl2pPr>
    <a:lvl3pPr marL="914400" algn="l" rtl="0" fontAlgn="base">
      <a:spcBef>
        <a:spcPct val="0"/>
      </a:spcBef>
      <a:spcAft>
        <a:spcPct val="0"/>
      </a:spcAft>
      <a:defRPr kern="1200">
        <a:solidFill>
          <a:schemeClr val="tx1"/>
        </a:solidFill>
        <a:latin typeface="Calibri" pitchFamily="34" charset="0"/>
        <a:ea typeface="宋体" charset="-122"/>
        <a:cs typeface="+mn-cs"/>
      </a:defRPr>
    </a:lvl3pPr>
    <a:lvl4pPr marL="1371600" algn="l" rtl="0" fontAlgn="base">
      <a:spcBef>
        <a:spcPct val="0"/>
      </a:spcBef>
      <a:spcAft>
        <a:spcPct val="0"/>
      </a:spcAft>
      <a:defRPr kern="1200">
        <a:solidFill>
          <a:schemeClr val="tx1"/>
        </a:solidFill>
        <a:latin typeface="Calibri" pitchFamily="34" charset="0"/>
        <a:ea typeface="宋体" charset="-122"/>
        <a:cs typeface="+mn-cs"/>
      </a:defRPr>
    </a:lvl4pPr>
    <a:lvl5pPr marL="1828800" algn="l" rtl="0" fontAlgn="base">
      <a:spcBef>
        <a:spcPct val="0"/>
      </a:spcBef>
      <a:spcAft>
        <a:spcPct val="0"/>
      </a:spcAft>
      <a:defRPr kern="1200">
        <a:solidFill>
          <a:schemeClr val="tx1"/>
        </a:solidFill>
        <a:latin typeface="Calibri" pitchFamily="34" charset="0"/>
        <a:ea typeface="宋体" charset="-122"/>
        <a:cs typeface="+mn-cs"/>
      </a:defRPr>
    </a:lvl5pPr>
    <a:lvl6pPr marL="2286000" algn="l" defTabSz="914400" rtl="0" eaLnBrk="1" latinLnBrk="0" hangingPunct="1">
      <a:defRPr kern="1200">
        <a:solidFill>
          <a:schemeClr val="tx1"/>
        </a:solidFill>
        <a:latin typeface="Calibri" pitchFamily="34" charset="0"/>
        <a:ea typeface="宋体" charset="-122"/>
        <a:cs typeface="+mn-cs"/>
      </a:defRPr>
    </a:lvl6pPr>
    <a:lvl7pPr marL="2743200" algn="l" defTabSz="914400" rtl="0" eaLnBrk="1" latinLnBrk="0" hangingPunct="1">
      <a:defRPr kern="1200">
        <a:solidFill>
          <a:schemeClr val="tx1"/>
        </a:solidFill>
        <a:latin typeface="Calibri" pitchFamily="34" charset="0"/>
        <a:ea typeface="宋体" charset="-122"/>
        <a:cs typeface="+mn-cs"/>
      </a:defRPr>
    </a:lvl7pPr>
    <a:lvl8pPr marL="3200400" algn="l" defTabSz="914400" rtl="0" eaLnBrk="1" latinLnBrk="0" hangingPunct="1">
      <a:defRPr kern="1200">
        <a:solidFill>
          <a:schemeClr val="tx1"/>
        </a:solidFill>
        <a:latin typeface="Calibri" pitchFamily="34" charset="0"/>
        <a:ea typeface="宋体" charset="-122"/>
        <a:cs typeface="+mn-cs"/>
      </a:defRPr>
    </a:lvl8pPr>
    <a:lvl9pPr marL="3657600" algn="l" defTabSz="914400" rtl="0" eaLnBrk="1" latinLnBrk="0" hangingPunct="1">
      <a:defRPr kern="1200">
        <a:solidFill>
          <a:schemeClr val="tx1"/>
        </a:solidFill>
        <a:latin typeface="Calibri" pitchFamily="34"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88425" autoAdjust="0"/>
  </p:normalViewPr>
  <p:slideViewPr>
    <p:cSldViewPr>
      <p:cViewPr>
        <p:scale>
          <a:sx n="79" d="100"/>
          <a:sy n="79" d="100"/>
        </p:scale>
        <p:origin x="-246" y="-48"/>
      </p:cViewPr>
      <p:guideLst>
        <p:guide orient="horz" pos="2160"/>
        <p:guide pos="2880"/>
      </p:guideLst>
    </p:cSldViewPr>
  </p:slideViewPr>
  <p:outlineViewPr>
    <p:cViewPr>
      <p:scale>
        <a:sx n="33" d="100"/>
        <a:sy n="33" d="100"/>
      </p:scale>
      <p:origin x="0" y="934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A30A4E-411F-4CA9-8D81-51C1E2540B8E}" type="datetimeFigureOut">
              <a:rPr lang="en-US" smtClean="0"/>
              <a:pPr/>
              <a:t>10/12/2015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EB2830-9550-4F91-8D54-81611A8BC31D}" type="slidenum">
              <a:rPr lang="en-US" smtClean="0"/>
              <a:pPr/>
              <a:t>‹#›</a:t>
            </a:fld>
            <a:endParaRPr lang="en-US" dirty="0"/>
          </a:p>
        </p:txBody>
      </p:sp>
    </p:spTree>
    <p:extLst>
      <p:ext uri="{BB962C8B-B14F-4D97-AF65-F5344CB8AC3E}">
        <p14:creationId xmlns:p14="http://schemas.microsoft.com/office/powerpoint/2010/main" val="3685416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EB2830-9550-4F91-8D54-81611A8BC31D}" type="slidenum">
              <a:rPr lang="en-US" smtClean="0"/>
              <a:pPr/>
              <a:t>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EB2830-9550-4F91-8D54-81611A8BC31D}"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680" y="1556792"/>
            <a:ext cx="4117272" cy="1470025"/>
          </a:xfrm>
        </p:spPr>
        <p:txBody>
          <a:bodyPr/>
          <a:lstStyle/>
          <a:p>
            <a:r>
              <a:rPr lang="en-US" altLang="zh-CN" smtClean="0"/>
              <a:t>Click to edit Master title style</a:t>
            </a:r>
            <a:endParaRPr lang="zh-CN" altLang="en-US" dirty="0"/>
          </a:p>
        </p:txBody>
      </p:sp>
      <p:sp>
        <p:nvSpPr>
          <p:cNvPr id="3" name="Subtitle 2"/>
          <p:cNvSpPr>
            <a:spLocks noGrp="1"/>
          </p:cNvSpPr>
          <p:nvPr>
            <p:ph type="subTitle" idx="1"/>
          </p:nvPr>
        </p:nvSpPr>
        <p:spPr>
          <a:xfrm>
            <a:off x="35496" y="3284984"/>
            <a:ext cx="4104456"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zh-CN" altLang="en-US" dirty="0"/>
          </a:p>
        </p:txBody>
      </p:sp>
      <p:sp>
        <p:nvSpPr>
          <p:cNvPr id="4" name="Date Placeholder 3"/>
          <p:cNvSpPr>
            <a:spLocks noGrp="1"/>
          </p:cNvSpPr>
          <p:nvPr>
            <p:ph type="dt" sz="half" idx="10"/>
          </p:nvPr>
        </p:nvSpPr>
        <p:spPr/>
        <p:txBody>
          <a:bodyPr/>
          <a:lstStyle>
            <a:lvl1pPr>
              <a:defRPr/>
            </a:lvl1pPr>
          </a:lstStyle>
          <a:p>
            <a:fld id="{2DF74E54-3629-454D-B58B-EB5ADD3FFEB1}" type="datetimeFigureOut">
              <a:rPr lang="zh-CN" altLang="en-US"/>
              <a:pPr/>
              <a:t>2015/10/12</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BC6A2603-A43F-4571-940D-34A1E568EB0A}" type="slidenum">
              <a:rPr lang="zh-CN" altLang="en-US"/>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lvl1pPr>
              <a:defRPr/>
            </a:lvl1pPr>
          </a:lstStyle>
          <a:p>
            <a:fld id="{8888B9D5-BBF0-40AA-AB6D-BC1DD73BADB6}" type="datetimeFigureOut">
              <a:rPr lang="zh-CN" altLang="en-US"/>
              <a:pPr/>
              <a:t>2015/10/12</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183DDF68-2BF4-4E6A-973C-CFF13EF962C4}" type="slidenum">
              <a:rPr lang="zh-CN" altLang="en-US"/>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lvl1pPr>
              <a:defRPr/>
            </a:lvl1pPr>
          </a:lstStyle>
          <a:p>
            <a:fld id="{E28927C0-FA1D-47A9-A721-C59598775B66}" type="datetimeFigureOut">
              <a:rPr lang="zh-CN" altLang="en-US"/>
              <a:pPr/>
              <a:t>2015/10/12</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0BA10119-A1DA-4E38-BE61-40ACF39A08F1}" type="slidenum">
              <a:rPr lang="zh-CN" altLang="en-US"/>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lvl1pPr>
              <a:defRPr/>
            </a:lvl1pPr>
          </a:lstStyle>
          <a:p>
            <a:fld id="{F8EB3354-7718-4A26-A7EC-A753F01630B6}" type="datetimeFigureOut">
              <a:rPr lang="zh-CN" altLang="en-US"/>
              <a:pPr/>
              <a:t>2015/10/12</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A5492BBE-9AEC-4D5D-9FEE-F246C16AFAC5}" type="slidenum">
              <a:rPr lang="zh-CN" altLang="en-US"/>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lvl1pPr>
              <a:defRPr/>
            </a:lvl1pPr>
          </a:lstStyle>
          <a:p>
            <a:fld id="{87B1AA78-9E93-4F98-A37A-103C5873B89C}" type="datetimeFigureOut">
              <a:rPr lang="zh-CN" altLang="en-US"/>
              <a:pPr/>
              <a:t>2015/10/12</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74760EFA-C855-4D9A-BC9C-40AC8CFEABDD}" type="slidenum">
              <a:rPr lang="zh-CN" altLang="en-US"/>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Date Placeholder 3"/>
          <p:cNvSpPr>
            <a:spLocks noGrp="1"/>
          </p:cNvSpPr>
          <p:nvPr>
            <p:ph type="dt" sz="half" idx="10"/>
          </p:nvPr>
        </p:nvSpPr>
        <p:spPr/>
        <p:txBody>
          <a:bodyPr/>
          <a:lstStyle>
            <a:lvl1pPr>
              <a:defRPr/>
            </a:lvl1pPr>
          </a:lstStyle>
          <a:p>
            <a:fld id="{EC2C59F0-022E-4A71-B20E-5975C32444CD}" type="datetimeFigureOut">
              <a:rPr lang="zh-CN" altLang="en-US"/>
              <a:pPr/>
              <a:t>2015/10/12</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033815FD-A703-4A0B-A4EF-1F8BEBBA0611}" type="slidenum">
              <a:rPr lang="zh-CN" altLang="en-US"/>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7" name="Date Placeholder 3"/>
          <p:cNvSpPr>
            <a:spLocks noGrp="1"/>
          </p:cNvSpPr>
          <p:nvPr>
            <p:ph type="dt" sz="half" idx="10"/>
          </p:nvPr>
        </p:nvSpPr>
        <p:spPr/>
        <p:txBody>
          <a:bodyPr/>
          <a:lstStyle>
            <a:lvl1pPr>
              <a:defRPr/>
            </a:lvl1pPr>
          </a:lstStyle>
          <a:p>
            <a:fld id="{C646A8A1-88B7-4F4B-8BBB-B513216DE495}" type="datetimeFigureOut">
              <a:rPr lang="zh-CN" altLang="en-US"/>
              <a:pPr/>
              <a:t>2015/10/12</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DCD3CFE0-9D35-4964-98AA-137077ADB611}" type="slidenum">
              <a:rPr lang="zh-CN" altLang="en-US"/>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Date Placeholder 3"/>
          <p:cNvSpPr>
            <a:spLocks noGrp="1"/>
          </p:cNvSpPr>
          <p:nvPr>
            <p:ph type="dt" sz="half" idx="10"/>
          </p:nvPr>
        </p:nvSpPr>
        <p:spPr/>
        <p:txBody>
          <a:bodyPr/>
          <a:lstStyle>
            <a:lvl1pPr>
              <a:defRPr/>
            </a:lvl1pPr>
          </a:lstStyle>
          <a:p>
            <a:fld id="{659391FF-54DD-415D-AC66-BFC0BBB86370}" type="datetimeFigureOut">
              <a:rPr lang="zh-CN" altLang="en-US"/>
              <a:pPr/>
              <a:t>2015/10/12</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FC8B9C36-352B-4D46-A6DE-E00AED30359C}" type="slidenum">
              <a:rPr lang="zh-CN" altLang="en-US"/>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DF736A1B-0698-41F4-A678-0323D797A396}" type="datetimeFigureOut">
              <a:rPr lang="zh-CN" altLang="en-US"/>
              <a:pPr/>
              <a:t>2015/10/12</a:t>
            </a:fld>
            <a:endParaRPr lang="zh-CN" altLang="en-US"/>
          </a:p>
        </p:txBody>
      </p:sp>
      <p:sp>
        <p:nvSpPr>
          <p:cNvPr id="3" name="Footer Placeholder 4"/>
          <p:cNvSpPr>
            <a:spLocks noGrp="1"/>
          </p:cNvSpPr>
          <p:nvPr>
            <p:ph type="ftr" sz="quarter" idx="11"/>
          </p:nvPr>
        </p:nvSpPr>
        <p:spPr/>
        <p:txBody>
          <a:bodyPr/>
          <a:lstStyle>
            <a:lvl1pPr>
              <a:defRPr/>
            </a:lvl1pPr>
          </a:lstStyle>
          <a:p>
            <a:endParaRPr lang="zh-CN" altLang="en-US"/>
          </a:p>
        </p:txBody>
      </p:sp>
      <p:sp>
        <p:nvSpPr>
          <p:cNvPr id="4" name="Slide Number Placeholder 5"/>
          <p:cNvSpPr>
            <a:spLocks noGrp="1"/>
          </p:cNvSpPr>
          <p:nvPr>
            <p:ph type="sldNum" sz="quarter" idx="12"/>
          </p:nvPr>
        </p:nvSpPr>
        <p:spPr/>
        <p:txBody>
          <a:bodyPr/>
          <a:lstStyle>
            <a:lvl1pPr>
              <a:defRPr/>
            </a:lvl1pPr>
          </a:lstStyle>
          <a:p>
            <a:fld id="{ABB1A5EE-0779-4910-A44C-443385303D47}" type="slidenum">
              <a:rPr lang="zh-CN" altLang="en-US"/>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3"/>
          <p:cNvSpPr>
            <a:spLocks noGrp="1"/>
          </p:cNvSpPr>
          <p:nvPr>
            <p:ph type="dt" sz="half" idx="10"/>
          </p:nvPr>
        </p:nvSpPr>
        <p:spPr/>
        <p:txBody>
          <a:bodyPr/>
          <a:lstStyle>
            <a:lvl1pPr>
              <a:defRPr/>
            </a:lvl1pPr>
          </a:lstStyle>
          <a:p>
            <a:fld id="{2AF6149E-208B-4A77-8A86-3005B9C847CB}" type="datetimeFigureOut">
              <a:rPr lang="zh-CN" altLang="en-US"/>
              <a:pPr/>
              <a:t>2015/10/12</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DA7A3D24-E547-4A23-B81E-E3743525E4BA}" type="slidenum">
              <a:rPr lang="zh-CN" altLang="en-US"/>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zh-CN" alt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zh-CN" noProof="0" dirty="0" smtClean="0"/>
              <a:t>Click icon to add picture</a:t>
            </a:r>
            <a:endParaRPr lang="zh-CN" alt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3"/>
          <p:cNvSpPr>
            <a:spLocks noGrp="1"/>
          </p:cNvSpPr>
          <p:nvPr>
            <p:ph type="dt" sz="half" idx="10"/>
          </p:nvPr>
        </p:nvSpPr>
        <p:spPr/>
        <p:txBody>
          <a:bodyPr/>
          <a:lstStyle>
            <a:lvl1pPr>
              <a:defRPr/>
            </a:lvl1pPr>
          </a:lstStyle>
          <a:p>
            <a:fld id="{F48E987A-6F97-4975-9ED1-193841CD26C3}" type="datetimeFigureOut">
              <a:rPr lang="zh-CN" altLang="en-US"/>
              <a:pPr/>
              <a:t>2015/10/12</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EC296335-738D-4BC0-8228-98EF023A03CF}" type="slidenum">
              <a:rPr lang="zh-CN" altLang="en-US"/>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endParaRPr lang="zh-CN"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4CF3B8AF-360F-4336-BB0A-2A66946A1635}" type="datetimeFigureOut">
              <a:rPr lang="zh-CN" altLang="en-US"/>
              <a:pPr/>
              <a:t>2015/10/12</a:t>
            </a:fld>
            <a:endParaRPr lang="zh-CN"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zh-CN"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8B252AB2-77A9-4764-AF25-EF46286E71AD}"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ea typeface="宋体" charset="-122"/>
        </a:defRPr>
      </a:lvl2pPr>
      <a:lvl3pPr algn="ctr" rtl="0" eaLnBrk="1" fontAlgn="base" hangingPunct="1">
        <a:spcBef>
          <a:spcPct val="0"/>
        </a:spcBef>
        <a:spcAft>
          <a:spcPct val="0"/>
        </a:spcAft>
        <a:defRPr sz="4400">
          <a:solidFill>
            <a:schemeClr val="tx1"/>
          </a:solidFill>
          <a:latin typeface="Calibri" pitchFamily="34" charset="0"/>
          <a:ea typeface="宋体" charset="-122"/>
        </a:defRPr>
      </a:lvl3pPr>
      <a:lvl4pPr algn="ctr" rtl="0" eaLnBrk="1" fontAlgn="base" hangingPunct="1">
        <a:spcBef>
          <a:spcPct val="0"/>
        </a:spcBef>
        <a:spcAft>
          <a:spcPct val="0"/>
        </a:spcAft>
        <a:defRPr sz="4400">
          <a:solidFill>
            <a:schemeClr val="tx1"/>
          </a:solidFill>
          <a:latin typeface="Calibri" pitchFamily="34" charset="0"/>
          <a:ea typeface="宋体" charset="-122"/>
        </a:defRPr>
      </a:lvl4pPr>
      <a:lvl5pPr algn="ctr" rtl="0" eaLnBrk="1" fontAlgn="base" hangingPunct="1">
        <a:spcBef>
          <a:spcPct val="0"/>
        </a:spcBef>
        <a:spcAft>
          <a:spcPct val="0"/>
        </a:spcAft>
        <a:defRPr sz="4400">
          <a:solidFill>
            <a:schemeClr val="tx1"/>
          </a:solidFill>
          <a:latin typeface="Calibri" pitchFamily="34" charset="0"/>
          <a:ea typeface="宋体" charset="-122"/>
        </a:defRPr>
      </a:lvl5pPr>
      <a:lvl6pPr marL="457200" algn="ctr" rtl="0" eaLnBrk="1" fontAlgn="base" hangingPunct="1">
        <a:spcBef>
          <a:spcPct val="0"/>
        </a:spcBef>
        <a:spcAft>
          <a:spcPct val="0"/>
        </a:spcAft>
        <a:defRPr sz="4400">
          <a:solidFill>
            <a:schemeClr val="tx1"/>
          </a:solidFill>
          <a:latin typeface="Calibri" pitchFamily="34" charset="0"/>
          <a:ea typeface="宋体" charset="-122"/>
        </a:defRPr>
      </a:lvl6pPr>
      <a:lvl7pPr marL="914400" algn="ctr" rtl="0" eaLnBrk="1" fontAlgn="base" hangingPunct="1">
        <a:spcBef>
          <a:spcPct val="0"/>
        </a:spcBef>
        <a:spcAft>
          <a:spcPct val="0"/>
        </a:spcAft>
        <a:defRPr sz="4400">
          <a:solidFill>
            <a:schemeClr val="tx1"/>
          </a:solidFill>
          <a:latin typeface="Calibri" pitchFamily="34" charset="0"/>
          <a:ea typeface="宋体" charset="-122"/>
        </a:defRPr>
      </a:lvl7pPr>
      <a:lvl8pPr marL="1371600" algn="ctr" rtl="0" eaLnBrk="1" fontAlgn="base" hangingPunct="1">
        <a:spcBef>
          <a:spcPct val="0"/>
        </a:spcBef>
        <a:spcAft>
          <a:spcPct val="0"/>
        </a:spcAft>
        <a:defRPr sz="4400">
          <a:solidFill>
            <a:schemeClr val="tx1"/>
          </a:solidFill>
          <a:latin typeface="Calibri" pitchFamily="34" charset="0"/>
          <a:ea typeface="宋体" charset="-122"/>
        </a:defRPr>
      </a:lvl8pPr>
      <a:lvl9pPr marL="1828800" algn="ctr" rtl="0" eaLnBrk="1" fontAlgn="base" hangingPunct="1">
        <a:spcBef>
          <a:spcPct val="0"/>
        </a:spcBef>
        <a:spcAft>
          <a:spcPct val="0"/>
        </a:spcAft>
        <a:defRPr sz="4400">
          <a:solidFill>
            <a:schemeClr val="tx1"/>
          </a:solidFill>
          <a:latin typeface="Calibri" pitchFamily="34" charset="0"/>
          <a:ea typeface="宋体" charset="-122"/>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7.xml"/><Relationship Id="rId4" Type="http://schemas.openxmlformats.org/officeDocument/2006/relationships/image" Target="../media/image5.wmf"/></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WordArt 4"/>
          <p:cNvSpPr>
            <a:spLocks noChangeArrowheads="1" noChangeShapeType="1" noTextEdit="1"/>
          </p:cNvSpPr>
          <p:nvPr/>
        </p:nvSpPr>
        <p:spPr bwMode="auto">
          <a:xfrm>
            <a:off x="914400" y="762000"/>
            <a:ext cx="7239000" cy="2286000"/>
          </a:xfrm>
          <a:prstGeom prst="rect">
            <a:avLst/>
          </a:prstGeom>
        </p:spPr>
        <p:txBody>
          <a:bodyPr wrap="none" fromWordArt="1">
            <a:prstTxWarp prst="textPlain">
              <a:avLst>
                <a:gd name="adj" fmla="val 50000"/>
              </a:avLst>
            </a:prstTxWarp>
          </a:bodyPr>
          <a:lstStyle/>
          <a:p>
            <a:pPr algn="ctr"/>
            <a:r>
              <a:rPr lang="en-US" sz="3600" kern="10" dirty="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Cause and Effect</a:t>
            </a:r>
          </a:p>
        </p:txBody>
      </p:sp>
      <p:pic>
        <p:nvPicPr>
          <p:cNvPr id="2053" name="Picture 5" descr="j0212957"/>
          <p:cNvPicPr>
            <a:picLocks noChangeAspect="1" noChangeArrowheads="1"/>
          </p:cNvPicPr>
          <p:nvPr/>
        </p:nvPicPr>
        <p:blipFill>
          <a:blip r:embed="rId2" cstate="print"/>
          <a:srcRect/>
          <a:stretch>
            <a:fillRect/>
          </a:stretch>
        </p:blipFill>
        <p:spPr bwMode="auto">
          <a:xfrm>
            <a:off x="990600" y="3733800"/>
            <a:ext cx="1830388" cy="1149350"/>
          </a:xfrm>
          <a:prstGeom prst="rect">
            <a:avLst/>
          </a:prstGeom>
          <a:noFill/>
          <a:ln w="9525">
            <a:noFill/>
            <a:miter lim="800000"/>
            <a:headEnd/>
            <a:tailEnd/>
          </a:ln>
        </p:spPr>
      </p:pic>
      <p:pic>
        <p:nvPicPr>
          <p:cNvPr id="2052" name="Picture 6" descr="MCj04346810000[1]"/>
          <p:cNvPicPr>
            <a:picLocks noChangeAspect="1" noChangeArrowheads="1"/>
          </p:cNvPicPr>
          <p:nvPr/>
        </p:nvPicPr>
        <p:blipFill>
          <a:blip r:embed="rId3" cstate="print"/>
          <a:srcRect/>
          <a:stretch>
            <a:fillRect/>
          </a:stretch>
        </p:blipFill>
        <p:spPr bwMode="auto">
          <a:xfrm>
            <a:off x="3886200" y="3962400"/>
            <a:ext cx="939800" cy="955675"/>
          </a:xfrm>
          <a:prstGeom prst="rect">
            <a:avLst/>
          </a:prstGeom>
          <a:noFill/>
          <a:ln w="9525">
            <a:noFill/>
            <a:miter lim="800000"/>
            <a:headEnd/>
            <a:tailEnd/>
          </a:ln>
        </p:spPr>
      </p:pic>
      <p:pic>
        <p:nvPicPr>
          <p:cNvPr id="2055" name="Picture 7" descr="MCj03794410000[1]"/>
          <p:cNvPicPr>
            <a:picLocks noChangeAspect="1" noChangeArrowheads="1"/>
          </p:cNvPicPr>
          <p:nvPr/>
        </p:nvPicPr>
        <p:blipFill>
          <a:blip r:embed="rId4" cstate="print"/>
          <a:srcRect/>
          <a:stretch>
            <a:fillRect/>
          </a:stretch>
        </p:blipFill>
        <p:spPr bwMode="auto">
          <a:xfrm>
            <a:off x="5867400" y="3429000"/>
            <a:ext cx="1528763" cy="1674813"/>
          </a:xfrm>
          <a:prstGeom prst="rect">
            <a:avLst/>
          </a:prstGeom>
          <a:noFill/>
          <a:ln w="9525">
            <a:noFill/>
            <a:miter lim="800000"/>
            <a:headEnd/>
            <a:tailEnd/>
          </a:ln>
        </p:spPr>
      </p:pic>
      <p:sp>
        <p:nvSpPr>
          <p:cNvPr id="2056" name="WordArt 8"/>
          <p:cNvSpPr>
            <a:spLocks noChangeArrowheads="1" noChangeShapeType="1" noTextEdit="1"/>
          </p:cNvSpPr>
          <p:nvPr/>
        </p:nvSpPr>
        <p:spPr bwMode="auto">
          <a:xfrm>
            <a:off x="685800" y="5638800"/>
            <a:ext cx="2697163" cy="571500"/>
          </a:xfrm>
          <a:prstGeom prst="rect">
            <a:avLst/>
          </a:prstGeom>
        </p:spPr>
        <p:txBody>
          <a:bodyPr wrap="none" fromWordArt="1">
            <a:prstTxWarp prst="textPlain">
              <a:avLst>
                <a:gd name="adj" fmla="val 50000"/>
              </a:avLst>
            </a:prstTxWarp>
          </a:bodyPr>
          <a:lstStyle/>
          <a:p>
            <a:pPr algn="ctr"/>
            <a:r>
              <a:rPr lang="en-US" sz="3600" kern="10" dirty="0">
                <a:ln w="9525">
                  <a:solidFill>
                    <a:srgbClr val="000000"/>
                  </a:solidFill>
                  <a:round/>
                  <a:headEnd/>
                  <a:tailEnd/>
                </a:ln>
                <a:solidFill>
                  <a:srgbClr val="FFFFFF"/>
                </a:solidFill>
                <a:latin typeface="Impact"/>
              </a:rPr>
              <a:t>Action</a:t>
            </a:r>
          </a:p>
        </p:txBody>
      </p:sp>
      <p:sp>
        <p:nvSpPr>
          <p:cNvPr id="2" name="WordArt 9"/>
          <p:cNvSpPr>
            <a:spLocks noChangeArrowheads="1" noChangeShapeType="1" noTextEdit="1"/>
          </p:cNvSpPr>
          <p:nvPr/>
        </p:nvSpPr>
        <p:spPr bwMode="auto">
          <a:xfrm>
            <a:off x="4114800" y="5486400"/>
            <a:ext cx="685800" cy="609600"/>
          </a:xfrm>
          <a:prstGeom prst="rect">
            <a:avLst/>
          </a:prstGeom>
        </p:spPr>
        <p:txBody>
          <a:bodyPr wrap="none" fromWordArt="1">
            <a:prstTxWarp prst="textPlain">
              <a:avLst>
                <a:gd name="adj" fmla="val 50000"/>
              </a:avLst>
            </a:prstTxWarp>
          </a:bodyPr>
          <a:lstStyle/>
          <a:p>
            <a:pPr algn="ctr"/>
            <a:r>
              <a:rPr lang="en-US" sz="3600" kern="10" dirty="0">
                <a:ln w="9525">
                  <a:solidFill>
                    <a:srgbClr val="000000"/>
                  </a:solidFill>
                  <a:round/>
                  <a:headEnd/>
                  <a:tailEnd/>
                </a:ln>
                <a:solidFill>
                  <a:srgbClr val="FFFFFF"/>
                </a:solidFill>
                <a:latin typeface="Arial Black"/>
              </a:rPr>
              <a:t>=</a:t>
            </a:r>
          </a:p>
        </p:txBody>
      </p:sp>
      <p:sp>
        <p:nvSpPr>
          <p:cNvPr id="2058" name="WordArt 10"/>
          <p:cNvSpPr>
            <a:spLocks noChangeArrowheads="1" noChangeShapeType="1" noTextEdit="1"/>
          </p:cNvSpPr>
          <p:nvPr/>
        </p:nvSpPr>
        <p:spPr bwMode="auto">
          <a:xfrm>
            <a:off x="5410200" y="5638800"/>
            <a:ext cx="3048000" cy="571500"/>
          </a:xfrm>
          <a:prstGeom prst="rect">
            <a:avLst/>
          </a:prstGeom>
        </p:spPr>
        <p:txBody>
          <a:bodyPr wrap="none" fromWordArt="1">
            <a:prstTxWarp prst="textPlain">
              <a:avLst>
                <a:gd name="adj" fmla="val 50000"/>
              </a:avLst>
            </a:prstTxWarp>
          </a:bodyPr>
          <a:lstStyle/>
          <a:p>
            <a:pPr algn="ctr"/>
            <a:r>
              <a:rPr lang="en-US" sz="3600" kern="10" dirty="0">
                <a:ln w="9525">
                  <a:solidFill>
                    <a:srgbClr val="000000"/>
                  </a:solidFill>
                  <a:round/>
                  <a:headEnd/>
                  <a:tailEnd/>
                </a:ln>
                <a:solidFill>
                  <a:srgbClr val="FFFFFF"/>
                </a:solidFill>
                <a:latin typeface="Impact"/>
              </a:rPr>
              <a:t>Reaction</a:t>
            </a:r>
          </a:p>
        </p:txBody>
      </p:sp>
      <p:sp>
        <p:nvSpPr>
          <p:cNvPr id="2059" name="PubHalfFrame"/>
          <p:cNvSpPr>
            <a:spLocks noEditPoints="1" noChangeArrowheads="1"/>
          </p:cNvSpPr>
          <p:nvPr/>
        </p:nvSpPr>
        <p:spPr bwMode="auto">
          <a:xfrm>
            <a:off x="0" y="0"/>
            <a:ext cx="1828800" cy="1828800"/>
          </a:xfrm>
          <a:custGeom>
            <a:avLst/>
            <a:gdLst>
              <a:gd name="G0" fmla="+- 0 0 0"/>
              <a:gd name="G1" fmla="+- 7200 0 0"/>
              <a:gd name="G2" fmla="+- 21600 0 7200"/>
              <a:gd name="G3" fmla="*/ 7200 1 2"/>
              <a:gd name="G4" fmla="+- 21600 0 G3"/>
              <a:gd name="G5" fmla="+- 7200 0 0"/>
              <a:gd name="G6" fmla="+- 21600 0 7200"/>
              <a:gd name="G7" fmla="*/ 7200 1 2"/>
              <a:gd name="G8" fmla="+- 21600 0 G7"/>
              <a:gd name="T0" fmla="*/ 10800 w 21600"/>
              <a:gd name="T1" fmla="*/ 0 h 21600"/>
              <a:gd name="T2" fmla="*/ 0 w 21600"/>
              <a:gd name="T3" fmla="*/ 10800 h 21600"/>
              <a:gd name="T4" fmla="*/ 3600 w 21600"/>
              <a:gd name="T5" fmla="*/ 18000 h 21600"/>
              <a:gd name="T6" fmla="*/ 18000 w 21600"/>
              <a:gd name="T7" fmla="*/ 3600 h 21600"/>
              <a:gd name="T8" fmla="*/ 17694720 60000 65536"/>
              <a:gd name="T9" fmla="*/ 11796480 60000 65536"/>
              <a:gd name="T10" fmla="*/ 5898240 60000 65536"/>
              <a:gd name="T11" fmla="*/ 0 60000 65536"/>
              <a:gd name="T12" fmla="*/ 0 w 21600"/>
              <a:gd name="T13" fmla="*/ 0 h 21600"/>
              <a:gd name="T14" fmla="*/ G2 w 21600"/>
              <a:gd name="T15" fmla="*/ G5 h 21600"/>
            </a:gdLst>
            <a:ahLst/>
            <a:cxnLst>
              <a:cxn ang="T8">
                <a:pos x="T0" y="T1"/>
              </a:cxn>
              <a:cxn ang="T9">
                <a:pos x="T2" y="T3"/>
              </a:cxn>
              <a:cxn ang="T10">
                <a:pos x="T4" y="T5"/>
              </a:cxn>
              <a:cxn ang="T11">
                <a:pos x="T6" y="T7"/>
              </a:cxn>
            </a:cxnLst>
            <a:rect l="T12" t="T13" r="T14" b="T15"/>
            <a:pathLst>
              <a:path w="21600" h="21600">
                <a:moveTo>
                  <a:pt x="0" y="0"/>
                </a:moveTo>
                <a:lnTo>
                  <a:pt x="0" y="21600"/>
                </a:lnTo>
                <a:lnTo>
                  <a:pt x="7200" y="14400"/>
                </a:lnTo>
                <a:lnTo>
                  <a:pt x="7200" y="7200"/>
                </a:lnTo>
                <a:lnTo>
                  <a:pt x="14400" y="7200"/>
                </a:lnTo>
                <a:lnTo>
                  <a:pt x="21600" y="0"/>
                </a:lnTo>
                <a:close/>
              </a:path>
            </a:pathLst>
          </a:custGeom>
          <a:solidFill>
            <a:srgbClr val="FF6600"/>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dirty="0"/>
          </a:p>
        </p:txBody>
      </p:sp>
      <p:sp>
        <p:nvSpPr>
          <p:cNvPr id="2060" name="PubHalfFrame"/>
          <p:cNvSpPr>
            <a:spLocks noEditPoints="1" noChangeArrowheads="1"/>
          </p:cNvSpPr>
          <p:nvPr/>
        </p:nvSpPr>
        <p:spPr bwMode="auto">
          <a:xfrm rot="-5400000">
            <a:off x="0" y="5029200"/>
            <a:ext cx="1828800" cy="1828800"/>
          </a:xfrm>
          <a:custGeom>
            <a:avLst/>
            <a:gdLst>
              <a:gd name="G0" fmla="+- 0 0 0"/>
              <a:gd name="G1" fmla="+- 7200 0 0"/>
              <a:gd name="G2" fmla="+- 21600 0 7200"/>
              <a:gd name="G3" fmla="*/ 7200 1 2"/>
              <a:gd name="G4" fmla="+- 21600 0 G3"/>
              <a:gd name="G5" fmla="+- 7200 0 0"/>
              <a:gd name="G6" fmla="+- 21600 0 7200"/>
              <a:gd name="G7" fmla="*/ 7200 1 2"/>
              <a:gd name="G8" fmla="+- 21600 0 G7"/>
              <a:gd name="T0" fmla="*/ 10800 w 21600"/>
              <a:gd name="T1" fmla="*/ 0 h 21600"/>
              <a:gd name="T2" fmla="*/ 0 w 21600"/>
              <a:gd name="T3" fmla="*/ 10800 h 21600"/>
              <a:gd name="T4" fmla="*/ 3600 w 21600"/>
              <a:gd name="T5" fmla="*/ 18000 h 21600"/>
              <a:gd name="T6" fmla="*/ 18000 w 21600"/>
              <a:gd name="T7" fmla="*/ 3600 h 21600"/>
              <a:gd name="T8" fmla="*/ 17694720 60000 65536"/>
              <a:gd name="T9" fmla="*/ 11796480 60000 65536"/>
              <a:gd name="T10" fmla="*/ 5898240 60000 65536"/>
              <a:gd name="T11" fmla="*/ 0 60000 65536"/>
              <a:gd name="T12" fmla="*/ 0 w 21600"/>
              <a:gd name="T13" fmla="*/ 0 h 21600"/>
              <a:gd name="T14" fmla="*/ G2 w 21600"/>
              <a:gd name="T15" fmla="*/ G5 h 21600"/>
            </a:gdLst>
            <a:ahLst/>
            <a:cxnLst>
              <a:cxn ang="T8">
                <a:pos x="T0" y="T1"/>
              </a:cxn>
              <a:cxn ang="T9">
                <a:pos x="T2" y="T3"/>
              </a:cxn>
              <a:cxn ang="T10">
                <a:pos x="T4" y="T5"/>
              </a:cxn>
              <a:cxn ang="T11">
                <a:pos x="T6" y="T7"/>
              </a:cxn>
            </a:cxnLst>
            <a:rect l="T12" t="T13" r="T14" b="T15"/>
            <a:pathLst>
              <a:path w="21600" h="21600">
                <a:moveTo>
                  <a:pt x="0" y="0"/>
                </a:moveTo>
                <a:lnTo>
                  <a:pt x="0" y="21600"/>
                </a:lnTo>
                <a:lnTo>
                  <a:pt x="7200" y="14400"/>
                </a:lnTo>
                <a:lnTo>
                  <a:pt x="7200" y="7200"/>
                </a:lnTo>
                <a:lnTo>
                  <a:pt x="14400" y="7200"/>
                </a:lnTo>
                <a:lnTo>
                  <a:pt x="21600" y="0"/>
                </a:lnTo>
                <a:close/>
              </a:path>
            </a:pathLst>
          </a:custGeom>
          <a:solidFill>
            <a:srgbClr val="FF6600"/>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dirty="0"/>
          </a:p>
        </p:txBody>
      </p:sp>
      <p:sp>
        <p:nvSpPr>
          <p:cNvPr id="2061" name="PubHalfFrame"/>
          <p:cNvSpPr>
            <a:spLocks noEditPoints="1" noChangeArrowheads="1"/>
          </p:cNvSpPr>
          <p:nvPr/>
        </p:nvSpPr>
        <p:spPr bwMode="auto">
          <a:xfrm rot="5400000">
            <a:off x="7427913" y="12700"/>
            <a:ext cx="1828800" cy="1828800"/>
          </a:xfrm>
          <a:custGeom>
            <a:avLst/>
            <a:gdLst>
              <a:gd name="G0" fmla="+- 0 0 0"/>
              <a:gd name="G1" fmla="+- 7200 0 0"/>
              <a:gd name="G2" fmla="+- 21600 0 7200"/>
              <a:gd name="G3" fmla="*/ 7200 1 2"/>
              <a:gd name="G4" fmla="+- 21600 0 G3"/>
              <a:gd name="G5" fmla="+- 7200 0 0"/>
              <a:gd name="G6" fmla="+- 21600 0 7200"/>
              <a:gd name="G7" fmla="*/ 7200 1 2"/>
              <a:gd name="G8" fmla="+- 21600 0 G7"/>
              <a:gd name="T0" fmla="*/ 10800 w 21600"/>
              <a:gd name="T1" fmla="*/ 0 h 21600"/>
              <a:gd name="T2" fmla="*/ 0 w 21600"/>
              <a:gd name="T3" fmla="*/ 10800 h 21600"/>
              <a:gd name="T4" fmla="*/ 3600 w 21600"/>
              <a:gd name="T5" fmla="*/ 18000 h 21600"/>
              <a:gd name="T6" fmla="*/ 18000 w 21600"/>
              <a:gd name="T7" fmla="*/ 3600 h 21600"/>
              <a:gd name="T8" fmla="*/ 17694720 60000 65536"/>
              <a:gd name="T9" fmla="*/ 11796480 60000 65536"/>
              <a:gd name="T10" fmla="*/ 5898240 60000 65536"/>
              <a:gd name="T11" fmla="*/ 0 60000 65536"/>
              <a:gd name="T12" fmla="*/ 0 w 21600"/>
              <a:gd name="T13" fmla="*/ 0 h 21600"/>
              <a:gd name="T14" fmla="*/ G2 w 21600"/>
              <a:gd name="T15" fmla="*/ G5 h 21600"/>
            </a:gdLst>
            <a:ahLst/>
            <a:cxnLst>
              <a:cxn ang="T8">
                <a:pos x="T0" y="T1"/>
              </a:cxn>
              <a:cxn ang="T9">
                <a:pos x="T2" y="T3"/>
              </a:cxn>
              <a:cxn ang="T10">
                <a:pos x="T4" y="T5"/>
              </a:cxn>
              <a:cxn ang="T11">
                <a:pos x="T6" y="T7"/>
              </a:cxn>
            </a:cxnLst>
            <a:rect l="T12" t="T13" r="T14" b="T15"/>
            <a:pathLst>
              <a:path w="21600" h="21600">
                <a:moveTo>
                  <a:pt x="0" y="0"/>
                </a:moveTo>
                <a:lnTo>
                  <a:pt x="0" y="21600"/>
                </a:lnTo>
                <a:lnTo>
                  <a:pt x="7200" y="14400"/>
                </a:lnTo>
                <a:lnTo>
                  <a:pt x="7200" y="7200"/>
                </a:lnTo>
                <a:lnTo>
                  <a:pt x="14400" y="7200"/>
                </a:lnTo>
                <a:lnTo>
                  <a:pt x="21600" y="0"/>
                </a:lnTo>
                <a:close/>
              </a:path>
            </a:pathLst>
          </a:custGeom>
          <a:solidFill>
            <a:srgbClr val="FF6600"/>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dirty="0"/>
          </a:p>
        </p:txBody>
      </p:sp>
      <p:sp>
        <p:nvSpPr>
          <p:cNvPr id="2062" name="PubHalfFrame"/>
          <p:cNvSpPr>
            <a:spLocks noEditPoints="1" noChangeArrowheads="1"/>
          </p:cNvSpPr>
          <p:nvPr/>
        </p:nvSpPr>
        <p:spPr bwMode="auto">
          <a:xfrm rot="-10800000">
            <a:off x="7315200" y="5029200"/>
            <a:ext cx="1828800" cy="1828800"/>
          </a:xfrm>
          <a:custGeom>
            <a:avLst/>
            <a:gdLst>
              <a:gd name="G0" fmla="+- 0 0 0"/>
              <a:gd name="G1" fmla="+- 7200 0 0"/>
              <a:gd name="G2" fmla="+- 21600 0 7200"/>
              <a:gd name="G3" fmla="*/ 7200 1 2"/>
              <a:gd name="G4" fmla="+- 21600 0 G3"/>
              <a:gd name="G5" fmla="+- 7200 0 0"/>
              <a:gd name="G6" fmla="+- 21600 0 7200"/>
              <a:gd name="G7" fmla="*/ 7200 1 2"/>
              <a:gd name="G8" fmla="+- 21600 0 G7"/>
              <a:gd name="T0" fmla="*/ 10800 w 21600"/>
              <a:gd name="T1" fmla="*/ 0 h 21600"/>
              <a:gd name="T2" fmla="*/ 0 w 21600"/>
              <a:gd name="T3" fmla="*/ 10800 h 21600"/>
              <a:gd name="T4" fmla="*/ 3600 w 21600"/>
              <a:gd name="T5" fmla="*/ 18000 h 21600"/>
              <a:gd name="T6" fmla="*/ 18000 w 21600"/>
              <a:gd name="T7" fmla="*/ 3600 h 21600"/>
              <a:gd name="T8" fmla="*/ 17694720 60000 65536"/>
              <a:gd name="T9" fmla="*/ 11796480 60000 65536"/>
              <a:gd name="T10" fmla="*/ 5898240 60000 65536"/>
              <a:gd name="T11" fmla="*/ 0 60000 65536"/>
              <a:gd name="T12" fmla="*/ 0 w 21600"/>
              <a:gd name="T13" fmla="*/ 0 h 21600"/>
              <a:gd name="T14" fmla="*/ G2 w 21600"/>
              <a:gd name="T15" fmla="*/ G5 h 21600"/>
            </a:gdLst>
            <a:ahLst/>
            <a:cxnLst>
              <a:cxn ang="T8">
                <a:pos x="T0" y="T1"/>
              </a:cxn>
              <a:cxn ang="T9">
                <a:pos x="T2" y="T3"/>
              </a:cxn>
              <a:cxn ang="T10">
                <a:pos x="T4" y="T5"/>
              </a:cxn>
              <a:cxn ang="T11">
                <a:pos x="T6" y="T7"/>
              </a:cxn>
            </a:cxnLst>
            <a:rect l="T12" t="T13" r="T14" b="T15"/>
            <a:pathLst>
              <a:path w="21600" h="21600">
                <a:moveTo>
                  <a:pt x="0" y="0"/>
                </a:moveTo>
                <a:lnTo>
                  <a:pt x="0" y="21600"/>
                </a:lnTo>
                <a:lnTo>
                  <a:pt x="7200" y="14400"/>
                </a:lnTo>
                <a:lnTo>
                  <a:pt x="7200" y="7200"/>
                </a:lnTo>
                <a:lnTo>
                  <a:pt x="14400" y="7200"/>
                </a:lnTo>
                <a:lnTo>
                  <a:pt x="21600" y="0"/>
                </a:lnTo>
                <a:close/>
              </a:path>
            </a:pathLst>
          </a:custGeom>
          <a:solidFill>
            <a:srgbClr val="FF6600"/>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dirty="0"/>
          </a:p>
        </p:txBody>
      </p:sp>
    </p:spTree>
  </p:cSld>
  <p:clrMapOvr>
    <a:masterClrMapping/>
  </p:clrMapOvr>
  <p:transition advTm="9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2053"/>
                                        </p:tgtEl>
                                        <p:attrNameLst>
                                          <p:attrName>style.visibility</p:attrName>
                                        </p:attrNameLst>
                                      </p:cBhvr>
                                      <p:to>
                                        <p:strVal val="visible"/>
                                      </p:to>
                                    </p:set>
                                    <p:anim calcmode="lin" valueType="num">
                                      <p:cBhvr additive="base">
                                        <p:cTn id="7" dur="2000" fill="hold"/>
                                        <p:tgtEl>
                                          <p:spTgt spid="2053"/>
                                        </p:tgtEl>
                                        <p:attrNameLst>
                                          <p:attrName>ppt_x</p:attrName>
                                        </p:attrNameLst>
                                      </p:cBhvr>
                                      <p:tavLst>
                                        <p:tav tm="0">
                                          <p:val>
                                            <p:strVal val="1+#ppt_w/2"/>
                                          </p:val>
                                        </p:tav>
                                        <p:tav tm="100000">
                                          <p:val>
                                            <p:strVal val="#ppt_x"/>
                                          </p:val>
                                        </p:tav>
                                      </p:tavLst>
                                    </p:anim>
                                    <p:anim calcmode="lin" valueType="num">
                                      <p:cBhvr additive="base">
                                        <p:cTn id="8" dur="2000" fill="hold"/>
                                        <p:tgtEl>
                                          <p:spTgt spid="2053"/>
                                        </p:tgtEl>
                                        <p:attrNameLst>
                                          <p:attrName>ppt_y</p:attrName>
                                        </p:attrNameLst>
                                      </p:cBhvr>
                                      <p:tavLst>
                                        <p:tav tm="0">
                                          <p:val>
                                            <p:strVal val="#ppt_y"/>
                                          </p:val>
                                        </p:tav>
                                        <p:tav tm="100000">
                                          <p:val>
                                            <p:strVal val="#ppt_y"/>
                                          </p:val>
                                        </p:tav>
                                      </p:tavLst>
                                    </p:anim>
                                  </p:childTnLst>
                                </p:cTn>
                              </p:par>
                              <p:par>
                                <p:cTn id="9" presetID="2" presetClass="entr" presetSubtype="6" fill="hold" nodeType="withEffect">
                                  <p:stCondLst>
                                    <p:cond delay="0"/>
                                  </p:stCondLst>
                                  <p:childTnLst>
                                    <p:set>
                                      <p:cBhvr>
                                        <p:cTn id="10" dur="1" fill="hold">
                                          <p:stCondLst>
                                            <p:cond delay="0"/>
                                          </p:stCondLst>
                                        </p:cTn>
                                        <p:tgtEl>
                                          <p:spTgt spid="2055"/>
                                        </p:tgtEl>
                                        <p:attrNameLst>
                                          <p:attrName>style.visibility</p:attrName>
                                        </p:attrNameLst>
                                      </p:cBhvr>
                                      <p:to>
                                        <p:strVal val="visible"/>
                                      </p:to>
                                    </p:set>
                                    <p:anim calcmode="lin" valueType="num">
                                      <p:cBhvr additive="base">
                                        <p:cTn id="11" dur="2000" fill="hold"/>
                                        <p:tgtEl>
                                          <p:spTgt spid="2055"/>
                                        </p:tgtEl>
                                        <p:attrNameLst>
                                          <p:attrName>ppt_x</p:attrName>
                                        </p:attrNameLst>
                                      </p:cBhvr>
                                      <p:tavLst>
                                        <p:tav tm="0">
                                          <p:val>
                                            <p:strVal val="1+#ppt_w/2"/>
                                          </p:val>
                                        </p:tav>
                                        <p:tav tm="100000">
                                          <p:val>
                                            <p:strVal val="#ppt_x"/>
                                          </p:val>
                                        </p:tav>
                                      </p:tavLst>
                                    </p:anim>
                                    <p:anim calcmode="lin" valueType="num">
                                      <p:cBhvr additive="base">
                                        <p:cTn id="12" dur="2000" fill="hold"/>
                                        <p:tgtEl>
                                          <p:spTgt spid="2055"/>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1" presetClass="entr" presetSubtype="4" fill="hold" grpId="0" nodeType="afterEffect">
                                  <p:stCondLst>
                                    <p:cond delay="0"/>
                                  </p:stCondLst>
                                  <p:childTnLst>
                                    <p:set>
                                      <p:cBhvr>
                                        <p:cTn id="15" dur="1" fill="hold">
                                          <p:stCondLst>
                                            <p:cond delay="0"/>
                                          </p:stCondLst>
                                        </p:cTn>
                                        <p:tgtEl>
                                          <p:spTgt spid="2056"/>
                                        </p:tgtEl>
                                        <p:attrNameLst>
                                          <p:attrName>style.visibility</p:attrName>
                                        </p:attrNameLst>
                                      </p:cBhvr>
                                      <p:to>
                                        <p:strVal val="visible"/>
                                      </p:to>
                                    </p:set>
                                    <p:animEffect transition="in" filter="wheel(4)">
                                      <p:cBhvr>
                                        <p:cTn id="16" dur="500"/>
                                        <p:tgtEl>
                                          <p:spTgt spid="2056"/>
                                        </p:tgtEl>
                                      </p:cBhvr>
                                    </p:animEffect>
                                  </p:childTnLst>
                                </p:cTn>
                              </p:par>
                            </p:childTnLst>
                          </p:cTn>
                        </p:par>
                        <p:par>
                          <p:cTn id="17" fill="hold">
                            <p:stCondLst>
                              <p:cond delay="2500"/>
                            </p:stCondLst>
                            <p:childTnLst>
                              <p:par>
                                <p:cTn id="18" presetID="21" presetClass="entr" presetSubtype="4" fill="hold" grpId="0" nodeType="afterEffect">
                                  <p:stCondLst>
                                    <p:cond delay="0"/>
                                  </p:stCondLst>
                                  <p:childTnLst>
                                    <p:set>
                                      <p:cBhvr>
                                        <p:cTn id="19" dur="1" fill="hold">
                                          <p:stCondLst>
                                            <p:cond delay="0"/>
                                          </p:stCondLst>
                                        </p:cTn>
                                        <p:tgtEl>
                                          <p:spTgt spid="2058"/>
                                        </p:tgtEl>
                                        <p:attrNameLst>
                                          <p:attrName>style.visibility</p:attrName>
                                        </p:attrNameLst>
                                      </p:cBhvr>
                                      <p:to>
                                        <p:strVal val="visible"/>
                                      </p:to>
                                    </p:set>
                                    <p:animEffect transition="in" filter="wheel(4)">
                                      <p:cBhvr>
                                        <p:cTn id="20" dur="500"/>
                                        <p:tgtEl>
                                          <p:spTgt spid="2058"/>
                                        </p:tgtEl>
                                      </p:cBhvr>
                                    </p:animEffect>
                                  </p:childTnLst>
                                </p:cTn>
                              </p:par>
                            </p:childTnLst>
                          </p:cTn>
                        </p:par>
                        <p:par>
                          <p:cTn id="21" fill="hold">
                            <p:stCondLst>
                              <p:cond delay="3000"/>
                            </p:stCondLst>
                            <p:childTnLst>
                              <p:par>
                                <p:cTn id="22" presetID="6" presetClass="entr" presetSubtype="16" fill="hold" grpId="1" nodeType="afterEffect">
                                  <p:stCondLst>
                                    <p:cond delay="0"/>
                                  </p:stCondLst>
                                  <p:childTnLst>
                                    <p:set>
                                      <p:cBhvr>
                                        <p:cTn id="23" dur="1" fill="hold">
                                          <p:stCondLst>
                                            <p:cond delay="0"/>
                                          </p:stCondLst>
                                        </p:cTn>
                                        <p:tgtEl>
                                          <p:spTgt spid="2056"/>
                                        </p:tgtEl>
                                        <p:attrNameLst>
                                          <p:attrName>style.visibility</p:attrName>
                                        </p:attrNameLst>
                                      </p:cBhvr>
                                      <p:to>
                                        <p:strVal val="visible"/>
                                      </p:to>
                                    </p:set>
                                    <p:animEffect transition="in" filter="circle(in)">
                                      <p:cBhvr>
                                        <p:cTn id="24" dur="2000"/>
                                        <p:tgtEl>
                                          <p:spTgt spid="2056"/>
                                        </p:tgtEl>
                                      </p:cBhvr>
                                    </p:animEffect>
                                  </p:childTnLst>
                                </p:cTn>
                              </p:par>
                            </p:childTnLst>
                          </p:cTn>
                        </p:par>
                        <p:par>
                          <p:cTn id="25" fill="hold">
                            <p:stCondLst>
                              <p:cond delay="5000"/>
                            </p:stCondLst>
                            <p:childTnLst>
                              <p:par>
                                <p:cTn id="26" presetID="6" presetClass="entr" presetSubtype="16" fill="hold" grpId="1" nodeType="afterEffect">
                                  <p:stCondLst>
                                    <p:cond delay="0"/>
                                  </p:stCondLst>
                                  <p:childTnLst>
                                    <p:set>
                                      <p:cBhvr>
                                        <p:cTn id="27" dur="1" fill="hold">
                                          <p:stCondLst>
                                            <p:cond delay="0"/>
                                          </p:stCondLst>
                                        </p:cTn>
                                        <p:tgtEl>
                                          <p:spTgt spid="2058"/>
                                        </p:tgtEl>
                                        <p:attrNameLst>
                                          <p:attrName>style.visibility</p:attrName>
                                        </p:attrNameLst>
                                      </p:cBhvr>
                                      <p:to>
                                        <p:strVal val="visible"/>
                                      </p:to>
                                    </p:set>
                                    <p:animEffect transition="in" filter="circle(in)">
                                      <p:cBhvr>
                                        <p:cTn id="28" dur="2000"/>
                                        <p:tgtEl>
                                          <p:spTgt spid="2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6" grpId="0" animBg="1"/>
      <p:bldP spid="2056" grpId="1" animBg="1"/>
      <p:bldP spid="2058" grpId="0" animBg="1"/>
      <p:bldP spid="2058"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the Cause and Effect on the graphic organizer</a:t>
            </a:r>
            <a:endParaRPr lang="en-US" dirty="0"/>
          </a:p>
        </p:txBody>
      </p:sp>
      <p:sp>
        <p:nvSpPr>
          <p:cNvPr id="3" name="Content Placeholder 2"/>
          <p:cNvSpPr>
            <a:spLocks noGrp="1"/>
          </p:cNvSpPr>
          <p:nvPr>
            <p:ph idx="1"/>
          </p:nvPr>
        </p:nvSpPr>
        <p:spPr/>
        <p:txBody>
          <a:bodyPr/>
          <a:lstStyle/>
          <a:p>
            <a:r>
              <a:rPr lang="en-US" dirty="0" smtClean="0"/>
              <a:t>Candy is high in sugar; as a result, it is bad for your teeth.</a:t>
            </a:r>
            <a:endParaRPr lang="en-US" dirty="0"/>
          </a:p>
        </p:txBody>
      </p:sp>
      <p:pic>
        <p:nvPicPr>
          <p:cNvPr id="4" name="Picture 3" descr="imagesCABPTG0R.jpg"/>
          <p:cNvPicPr>
            <a:picLocks noChangeAspect="1"/>
          </p:cNvPicPr>
          <p:nvPr/>
        </p:nvPicPr>
        <p:blipFill>
          <a:blip r:embed="rId3" cstate="print"/>
          <a:stretch>
            <a:fillRect/>
          </a:stretch>
        </p:blipFill>
        <p:spPr>
          <a:xfrm>
            <a:off x="3124200" y="3276600"/>
            <a:ext cx="3352800" cy="280035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Answer</a:t>
            </a:r>
            <a:endParaRPr lang="en-US" dirty="0"/>
          </a:p>
        </p:txBody>
      </p:sp>
      <p:sp>
        <p:nvSpPr>
          <p:cNvPr id="5" name="Text Placeholder 4"/>
          <p:cNvSpPr>
            <a:spLocks noGrp="1"/>
          </p:cNvSpPr>
          <p:nvPr>
            <p:ph type="body" idx="1"/>
          </p:nvPr>
        </p:nvSpPr>
        <p:spPr/>
        <p:txBody>
          <a:bodyPr/>
          <a:lstStyle/>
          <a:p>
            <a:r>
              <a:rPr lang="en-US" sz="5400" dirty="0" smtClean="0"/>
              <a:t>Cause</a:t>
            </a:r>
            <a:endParaRPr lang="en-US" sz="5400" dirty="0"/>
          </a:p>
        </p:txBody>
      </p:sp>
      <p:sp>
        <p:nvSpPr>
          <p:cNvPr id="6" name="Content Placeholder 5"/>
          <p:cNvSpPr>
            <a:spLocks noGrp="1"/>
          </p:cNvSpPr>
          <p:nvPr>
            <p:ph sz="half" idx="2"/>
          </p:nvPr>
        </p:nvSpPr>
        <p:spPr/>
        <p:txBody>
          <a:bodyPr/>
          <a:lstStyle/>
          <a:p>
            <a:r>
              <a:rPr lang="en-US" sz="4400" dirty="0" smtClean="0"/>
              <a:t>Candy is high in sugar</a:t>
            </a:r>
            <a:endParaRPr lang="en-US" sz="4400" dirty="0"/>
          </a:p>
        </p:txBody>
      </p:sp>
      <p:sp>
        <p:nvSpPr>
          <p:cNvPr id="7" name="Text Placeholder 6"/>
          <p:cNvSpPr>
            <a:spLocks noGrp="1"/>
          </p:cNvSpPr>
          <p:nvPr>
            <p:ph type="body" sz="quarter" idx="3"/>
          </p:nvPr>
        </p:nvSpPr>
        <p:spPr/>
        <p:txBody>
          <a:bodyPr/>
          <a:lstStyle/>
          <a:p>
            <a:r>
              <a:rPr lang="en-US" sz="5400" dirty="0" smtClean="0"/>
              <a:t>Effect</a:t>
            </a:r>
            <a:endParaRPr lang="en-US" sz="5400" dirty="0"/>
          </a:p>
        </p:txBody>
      </p:sp>
      <p:sp>
        <p:nvSpPr>
          <p:cNvPr id="8" name="Content Placeholder 7"/>
          <p:cNvSpPr>
            <a:spLocks noGrp="1"/>
          </p:cNvSpPr>
          <p:nvPr>
            <p:ph sz="quarter" idx="4"/>
          </p:nvPr>
        </p:nvSpPr>
        <p:spPr/>
        <p:txBody>
          <a:bodyPr/>
          <a:lstStyle/>
          <a:p>
            <a:r>
              <a:rPr lang="en-US" sz="4400" dirty="0" smtClean="0"/>
              <a:t>It is bad for your teeth.</a:t>
            </a:r>
          </a:p>
          <a:p>
            <a:endParaRPr lang="en-US" sz="4400" dirty="0" smtClean="0"/>
          </a:p>
          <a:p>
            <a:endParaRPr lang="en-US" sz="4400" dirty="0" smtClean="0"/>
          </a:p>
          <a:p>
            <a:pPr>
              <a:buNone/>
            </a:pPr>
            <a:r>
              <a:rPr lang="en-US" sz="2800" dirty="0" smtClean="0"/>
              <a:t>*Did you see that signal word? What was it? Lets go back…</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the Cause and Effect on the graphic organizer</a:t>
            </a:r>
            <a:endParaRPr lang="en-US" dirty="0"/>
          </a:p>
        </p:txBody>
      </p:sp>
      <p:sp>
        <p:nvSpPr>
          <p:cNvPr id="3" name="Content Placeholder 2"/>
          <p:cNvSpPr>
            <a:spLocks noGrp="1"/>
          </p:cNvSpPr>
          <p:nvPr>
            <p:ph idx="1"/>
          </p:nvPr>
        </p:nvSpPr>
        <p:spPr/>
        <p:txBody>
          <a:bodyPr/>
          <a:lstStyle/>
          <a:p>
            <a:pPr lvl="0"/>
            <a:r>
              <a:rPr lang="en-US" dirty="0" smtClean="0"/>
              <a:t>Since Kayla’s blue shirt was dirty, she wore her red one.</a:t>
            </a:r>
          </a:p>
          <a:p>
            <a:pPr>
              <a:buNone/>
            </a:pPr>
            <a:endParaRPr lang="en-US" dirty="0"/>
          </a:p>
        </p:txBody>
      </p:sp>
      <p:pic>
        <p:nvPicPr>
          <p:cNvPr id="4" name="Picture 3" descr="imagesCAXPS412.jpg"/>
          <p:cNvPicPr>
            <a:picLocks noChangeAspect="1"/>
          </p:cNvPicPr>
          <p:nvPr/>
        </p:nvPicPr>
        <p:blipFill>
          <a:blip r:embed="rId2" cstate="print"/>
          <a:stretch>
            <a:fillRect/>
          </a:stretch>
        </p:blipFill>
        <p:spPr>
          <a:xfrm>
            <a:off x="1219200" y="3733800"/>
            <a:ext cx="2247900" cy="2028825"/>
          </a:xfrm>
          <a:prstGeom prst="rect">
            <a:avLst/>
          </a:prstGeom>
        </p:spPr>
      </p:pic>
      <p:pic>
        <p:nvPicPr>
          <p:cNvPr id="5" name="Picture 4" descr="imagesCAP6YREW.jpg"/>
          <p:cNvPicPr>
            <a:picLocks noChangeAspect="1"/>
          </p:cNvPicPr>
          <p:nvPr/>
        </p:nvPicPr>
        <p:blipFill>
          <a:blip r:embed="rId3" cstate="print"/>
          <a:stretch>
            <a:fillRect/>
          </a:stretch>
        </p:blipFill>
        <p:spPr>
          <a:xfrm>
            <a:off x="5029200" y="3581400"/>
            <a:ext cx="2143125" cy="2143125"/>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Answer</a:t>
            </a:r>
            <a:endParaRPr lang="en-US" dirty="0"/>
          </a:p>
        </p:txBody>
      </p:sp>
      <p:sp>
        <p:nvSpPr>
          <p:cNvPr id="5" name="Text Placeholder 4"/>
          <p:cNvSpPr>
            <a:spLocks noGrp="1"/>
          </p:cNvSpPr>
          <p:nvPr>
            <p:ph type="body" idx="1"/>
          </p:nvPr>
        </p:nvSpPr>
        <p:spPr/>
        <p:txBody>
          <a:bodyPr/>
          <a:lstStyle/>
          <a:p>
            <a:r>
              <a:rPr lang="en-US" sz="5400" dirty="0" smtClean="0"/>
              <a:t>Cause</a:t>
            </a:r>
            <a:endParaRPr lang="en-US" sz="5400" dirty="0"/>
          </a:p>
        </p:txBody>
      </p:sp>
      <p:sp>
        <p:nvSpPr>
          <p:cNvPr id="6" name="Content Placeholder 5"/>
          <p:cNvSpPr>
            <a:spLocks noGrp="1"/>
          </p:cNvSpPr>
          <p:nvPr>
            <p:ph sz="half" idx="2"/>
          </p:nvPr>
        </p:nvSpPr>
        <p:spPr/>
        <p:txBody>
          <a:bodyPr/>
          <a:lstStyle/>
          <a:p>
            <a:r>
              <a:rPr lang="en-US" sz="4400" dirty="0" smtClean="0">
                <a:solidFill>
                  <a:srgbClr val="FF0000"/>
                </a:solidFill>
              </a:rPr>
              <a:t>Since</a:t>
            </a:r>
            <a:r>
              <a:rPr lang="en-US" sz="4400" dirty="0" smtClean="0"/>
              <a:t> Kayla’s blue shirt was dirty</a:t>
            </a:r>
            <a:endParaRPr lang="en-US" sz="4400" dirty="0"/>
          </a:p>
        </p:txBody>
      </p:sp>
      <p:sp>
        <p:nvSpPr>
          <p:cNvPr id="7" name="Text Placeholder 6"/>
          <p:cNvSpPr>
            <a:spLocks noGrp="1"/>
          </p:cNvSpPr>
          <p:nvPr>
            <p:ph type="body" sz="quarter" idx="3"/>
          </p:nvPr>
        </p:nvSpPr>
        <p:spPr>
          <a:xfrm>
            <a:off x="4648200" y="1535113"/>
            <a:ext cx="4038600" cy="639762"/>
          </a:xfrm>
        </p:spPr>
        <p:txBody>
          <a:bodyPr/>
          <a:lstStyle/>
          <a:p>
            <a:r>
              <a:rPr lang="en-US" sz="5400" dirty="0" smtClean="0"/>
              <a:t>Effect</a:t>
            </a:r>
            <a:endParaRPr lang="en-US" sz="5400" dirty="0"/>
          </a:p>
        </p:txBody>
      </p:sp>
      <p:sp>
        <p:nvSpPr>
          <p:cNvPr id="8" name="Content Placeholder 7"/>
          <p:cNvSpPr>
            <a:spLocks noGrp="1"/>
          </p:cNvSpPr>
          <p:nvPr>
            <p:ph sz="quarter" idx="4"/>
          </p:nvPr>
        </p:nvSpPr>
        <p:spPr/>
        <p:txBody>
          <a:bodyPr/>
          <a:lstStyle/>
          <a:p>
            <a:r>
              <a:rPr lang="en-US" sz="4400" dirty="0" smtClean="0"/>
              <a:t>she wore her red one.</a:t>
            </a:r>
            <a:endParaRPr lang="en-US" sz="4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p:spPr>
        <p:txBody>
          <a:bodyPr/>
          <a:lstStyle/>
          <a:p>
            <a:r>
              <a:rPr lang="en-US" dirty="0" smtClean="0"/>
              <a:t>Practice Sentence: are the highlighted words the cause or effect?</a:t>
            </a:r>
            <a:endParaRPr lang="en-US" dirty="0"/>
          </a:p>
        </p:txBody>
      </p:sp>
      <p:sp>
        <p:nvSpPr>
          <p:cNvPr id="3" name="Content Placeholder 2"/>
          <p:cNvSpPr>
            <a:spLocks noGrp="1"/>
          </p:cNvSpPr>
          <p:nvPr>
            <p:ph idx="1"/>
          </p:nvPr>
        </p:nvSpPr>
        <p:spPr>
          <a:xfrm>
            <a:off x="457200" y="2286000"/>
            <a:ext cx="8229600" cy="3840163"/>
          </a:xfrm>
        </p:spPr>
        <p:txBody>
          <a:bodyPr/>
          <a:lstStyle/>
          <a:p>
            <a:pPr>
              <a:buNone/>
            </a:pPr>
            <a:r>
              <a:rPr lang="en-US" dirty="0" smtClean="0">
                <a:solidFill>
                  <a:srgbClr val="00B050"/>
                </a:solidFill>
              </a:rPr>
              <a:t>	</a:t>
            </a:r>
          </a:p>
          <a:p>
            <a:pPr>
              <a:buNone/>
            </a:pPr>
            <a:r>
              <a:rPr lang="en-US" dirty="0" smtClean="0">
                <a:solidFill>
                  <a:srgbClr val="00B050"/>
                </a:solidFill>
              </a:rPr>
              <a:t>Lisa studied her spelling words </a:t>
            </a:r>
            <a:r>
              <a:rPr lang="en-US" dirty="0" smtClean="0"/>
              <a:t>and she got an A on the test.</a:t>
            </a:r>
          </a:p>
          <a:p>
            <a:pPr>
              <a:buNone/>
            </a:pPr>
            <a:endParaRPr lang="en-US" dirty="0" smtClean="0"/>
          </a:p>
          <a:p>
            <a:pPr>
              <a:buNone/>
            </a:pPr>
            <a:endParaRPr lang="en-US" dirty="0" smtClean="0"/>
          </a:p>
          <a:p>
            <a:pPr>
              <a:buNone/>
            </a:pPr>
            <a:endParaRPr lang="en-US" dirty="0" smtClean="0"/>
          </a:p>
          <a:p>
            <a:pPr>
              <a:buNone/>
            </a:pPr>
            <a:endParaRPr lang="en-US" dirty="0"/>
          </a:p>
        </p:txBody>
      </p:sp>
      <p:sp>
        <p:nvSpPr>
          <p:cNvPr id="4" name="Rectangle 3"/>
          <p:cNvSpPr/>
          <p:nvPr/>
        </p:nvSpPr>
        <p:spPr>
          <a:xfrm>
            <a:off x="2057401" y="4114800"/>
            <a:ext cx="5943600" cy="203132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Which is it? </a:t>
            </a:r>
            <a:r>
              <a:rPr lang="en-US" sz="72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Cause</a:t>
            </a:r>
            <a:r>
              <a:rPr lang="en-US" sz="54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or </a:t>
            </a:r>
            <a:r>
              <a:rPr lang="en-US" sz="72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Effect </a:t>
            </a:r>
            <a:endParaRPr lang="en-US" sz="7200" b="1" i="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Answer</a:t>
            </a:r>
            <a:endParaRPr lang="en-US" dirty="0"/>
          </a:p>
        </p:txBody>
      </p:sp>
      <p:sp>
        <p:nvSpPr>
          <p:cNvPr id="6" name="Content Placeholder 5"/>
          <p:cNvSpPr>
            <a:spLocks noGrp="1"/>
          </p:cNvSpPr>
          <p:nvPr>
            <p:ph idx="1"/>
          </p:nvPr>
        </p:nvSpPr>
        <p:spPr/>
        <p:txBody>
          <a:bodyPr/>
          <a:lstStyle/>
          <a:p>
            <a:pPr algn="ctr">
              <a:buNone/>
            </a:pPr>
            <a:r>
              <a:rPr lang="en-US"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Cause</a:t>
            </a:r>
          </a:p>
          <a:p>
            <a:pPr algn="ctr">
              <a:buNone/>
            </a:pPr>
            <a:endParaRPr lang="en-US" sz="4800" dirty="0"/>
          </a:p>
        </p:txBody>
      </p:sp>
      <p:pic>
        <p:nvPicPr>
          <p:cNvPr id="7" name="Picture 6" descr="imagesCA5BUWNX.jpg"/>
          <p:cNvPicPr>
            <a:picLocks noChangeAspect="1"/>
          </p:cNvPicPr>
          <p:nvPr/>
        </p:nvPicPr>
        <p:blipFill>
          <a:blip r:embed="rId2" cstate="print"/>
          <a:stretch>
            <a:fillRect/>
          </a:stretch>
        </p:blipFill>
        <p:spPr>
          <a:xfrm>
            <a:off x="3048000" y="3429000"/>
            <a:ext cx="3228975" cy="27432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#1</a:t>
            </a:r>
            <a:endParaRPr lang="en-US" dirty="0"/>
          </a:p>
        </p:txBody>
      </p:sp>
      <p:sp>
        <p:nvSpPr>
          <p:cNvPr id="3" name="Content Placeholder 2"/>
          <p:cNvSpPr>
            <a:spLocks noGrp="1"/>
          </p:cNvSpPr>
          <p:nvPr>
            <p:ph idx="1"/>
          </p:nvPr>
        </p:nvSpPr>
        <p:spPr/>
        <p:txBody>
          <a:bodyPr/>
          <a:lstStyle/>
          <a:p>
            <a:r>
              <a:rPr lang="en-US" dirty="0" smtClean="0"/>
              <a:t>Kaleb was late for class, so </a:t>
            </a:r>
            <a:r>
              <a:rPr lang="en-US" dirty="0" smtClean="0">
                <a:solidFill>
                  <a:srgbClr val="00B050"/>
                </a:solidFill>
              </a:rPr>
              <a:t>he missed reading</a:t>
            </a:r>
            <a:r>
              <a:rPr lang="en-US" dirty="0" smtClean="0"/>
              <a:t>.</a:t>
            </a:r>
            <a:endParaRPr lang="en-US" dirty="0" smtClean="0">
              <a:solidFill>
                <a:srgbClr val="00B050"/>
              </a:solidFill>
            </a:endParaRPr>
          </a:p>
          <a:p>
            <a:pPr>
              <a:buNone/>
            </a:pPr>
            <a:endParaRPr lang="en-US" dirty="0"/>
          </a:p>
        </p:txBody>
      </p:sp>
      <p:sp>
        <p:nvSpPr>
          <p:cNvPr id="4" name="Rectangle 3"/>
          <p:cNvSpPr/>
          <p:nvPr/>
        </p:nvSpPr>
        <p:spPr>
          <a:xfrm>
            <a:off x="1981200" y="3886200"/>
            <a:ext cx="6781800" cy="2031325"/>
          </a:xfrm>
          <a:prstGeom prst="rect">
            <a:avLst/>
          </a:prstGeom>
        </p:spPr>
        <p:txBody>
          <a:bodyPr wrap="square">
            <a:spAutoFit/>
          </a:bodyPr>
          <a:lstStyle/>
          <a:p>
            <a:pPr lvl="0" algn="ctr"/>
            <a:r>
              <a:rPr lang="en-US" sz="54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Write the word </a:t>
            </a:r>
            <a:r>
              <a:rPr lang="en-US" sz="7200" b="1" i="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Cause</a:t>
            </a:r>
            <a:r>
              <a:rPr lang="en-US" sz="5400" b="1" i="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 </a:t>
            </a:r>
            <a:r>
              <a:rPr lang="en-US" sz="54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or </a:t>
            </a:r>
            <a:r>
              <a:rPr lang="en-US" sz="7200" b="1" i="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Effect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pPr algn="ctr">
              <a:buNone/>
            </a:pPr>
            <a:r>
              <a:rPr lang="en-US" sz="6600" b="1" dirty="0" smtClean="0">
                <a:solidFill>
                  <a:schemeClr val="accent6"/>
                </a:solidFill>
              </a:rPr>
              <a:t>Effect</a:t>
            </a:r>
            <a:endParaRPr lang="en-US" sz="6600" b="1" dirty="0">
              <a:solidFill>
                <a:schemeClr val="accent6"/>
              </a:solidFill>
            </a:endParaRPr>
          </a:p>
        </p:txBody>
      </p:sp>
      <p:pic>
        <p:nvPicPr>
          <p:cNvPr id="4" name="Picture 3" descr="good-job-21.gif"/>
          <p:cNvPicPr>
            <a:picLocks noChangeAspect="1"/>
          </p:cNvPicPr>
          <p:nvPr/>
        </p:nvPicPr>
        <p:blipFill>
          <a:blip r:embed="rId2" cstate="print"/>
          <a:stretch>
            <a:fillRect/>
          </a:stretch>
        </p:blipFill>
        <p:spPr>
          <a:xfrm>
            <a:off x="3276600" y="2971800"/>
            <a:ext cx="2790825" cy="31242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#2 </a:t>
            </a:r>
            <a:endParaRPr lang="en-US" dirty="0"/>
          </a:p>
        </p:txBody>
      </p:sp>
      <p:sp>
        <p:nvSpPr>
          <p:cNvPr id="3" name="Content Placeholder 2"/>
          <p:cNvSpPr>
            <a:spLocks noGrp="1"/>
          </p:cNvSpPr>
          <p:nvPr>
            <p:ph idx="1"/>
          </p:nvPr>
        </p:nvSpPr>
        <p:spPr/>
        <p:txBody>
          <a:bodyPr/>
          <a:lstStyle/>
          <a:p>
            <a:r>
              <a:rPr lang="en-US" dirty="0" smtClean="0">
                <a:solidFill>
                  <a:srgbClr val="00B050"/>
                </a:solidFill>
              </a:rPr>
              <a:t>Sammy couldn't find the cookies </a:t>
            </a:r>
            <a:r>
              <a:rPr lang="en-US" dirty="0" smtClean="0"/>
              <a:t>because Mama hid them in the cupboard.</a:t>
            </a:r>
          </a:p>
          <a:p>
            <a:pPr>
              <a:buNone/>
            </a:pPr>
            <a:endParaRPr lang="en-US" dirty="0"/>
          </a:p>
        </p:txBody>
      </p:sp>
      <p:sp>
        <p:nvSpPr>
          <p:cNvPr id="4" name="Rectangle 3"/>
          <p:cNvSpPr/>
          <p:nvPr/>
        </p:nvSpPr>
        <p:spPr>
          <a:xfrm>
            <a:off x="2209800" y="3429000"/>
            <a:ext cx="5638800" cy="2031325"/>
          </a:xfrm>
          <a:prstGeom prst="rect">
            <a:avLst/>
          </a:prstGeom>
        </p:spPr>
        <p:txBody>
          <a:bodyPr wrap="square">
            <a:spAutoFit/>
          </a:bodyPr>
          <a:lstStyle/>
          <a:p>
            <a:pPr lvl="0" algn="ctr"/>
            <a:r>
              <a:rPr lang="en-US" sz="54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Write the word </a:t>
            </a:r>
            <a:r>
              <a:rPr lang="en-US" sz="7200" b="1" i="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Cause</a:t>
            </a:r>
            <a:r>
              <a:rPr lang="en-US" sz="5400" b="1" i="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 </a:t>
            </a:r>
            <a:r>
              <a:rPr lang="en-US" sz="54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or </a:t>
            </a:r>
            <a:r>
              <a:rPr lang="en-US" sz="7200" b="1" i="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Effect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916362"/>
          </a:xfrm>
        </p:spPr>
        <p:txBody>
          <a:bodyPr/>
          <a:lstStyle/>
          <a:p>
            <a:r>
              <a:rPr lang="en-US" dirty="0" smtClean="0"/>
              <a:t>Answer</a:t>
            </a:r>
            <a:br>
              <a:rPr lang="en-US" dirty="0" smtClean="0"/>
            </a:br>
            <a:r>
              <a:rPr lang="en-US" dirty="0" smtClean="0"/>
              <a:t/>
            </a:r>
            <a:br>
              <a:rPr lang="en-US" dirty="0" smtClean="0"/>
            </a:br>
            <a:r>
              <a:rPr lang="en-US" sz="8000" b="1" dirty="0" smtClean="0">
                <a:solidFill>
                  <a:schemeClr val="tx2">
                    <a:lumMod val="40000"/>
                    <a:lumOff val="60000"/>
                  </a:schemeClr>
                </a:solidFill>
              </a:rPr>
              <a:t>Effect</a:t>
            </a:r>
            <a:br>
              <a:rPr lang="en-US" sz="8000" b="1" dirty="0" smtClean="0">
                <a:solidFill>
                  <a:schemeClr val="tx2">
                    <a:lumMod val="40000"/>
                    <a:lumOff val="60000"/>
                  </a:schemeClr>
                </a:solidFill>
              </a:rPr>
            </a:br>
            <a:r>
              <a:rPr lang="en-US" dirty="0" smtClean="0"/>
              <a:t/>
            </a:r>
            <a:br>
              <a:rPr lang="en-US" dirty="0" smtClean="0"/>
            </a:br>
            <a:endParaRPr lang="en-US" dirty="0"/>
          </a:p>
        </p:txBody>
      </p:sp>
      <p:pic>
        <p:nvPicPr>
          <p:cNvPr id="4" name="Content Placeholder 3" descr="good-job-21.gif"/>
          <p:cNvPicPr>
            <a:picLocks noGrp="1" noChangeAspect="1"/>
          </p:cNvPicPr>
          <p:nvPr>
            <p:ph idx="1"/>
          </p:nvPr>
        </p:nvPicPr>
        <p:blipFill>
          <a:blip r:embed="rId2" cstate="print"/>
          <a:stretch>
            <a:fillRect/>
          </a:stretch>
        </p:blipFill>
        <p:spPr>
          <a:xfrm>
            <a:off x="3176587" y="3581400"/>
            <a:ext cx="2790825" cy="274320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381000" y="381000"/>
            <a:ext cx="8458200" cy="6096000"/>
          </a:xfrm>
          <a:prstGeom prst="rect">
            <a:avLst/>
          </a:prstGeom>
          <a:noFill/>
          <a:ln w="76200" cmpd="tri">
            <a:solidFill>
              <a:srgbClr val="339966"/>
            </a:solidFill>
            <a:miter lim="800000"/>
            <a:headEnd/>
            <a:tailEnd/>
          </a:ln>
        </p:spPr>
        <p:txBody>
          <a:bodyPr wrap="none" anchor="ctr"/>
          <a:lstStyle/>
          <a:p>
            <a:endParaRPr lang="en-US" dirty="0"/>
          </a:p>
        </p:txBody>
      </p:sp>
      <p:sp>
        <p:nvSpPr>
          <p:cNvPr id="5125" name="Text Box 5"/>
          <p:cNvSpPr txBox="1">
            <a:spLocks noChangeArrowheads="1"/>
          </p:cNvSpPr>
          <p:nvPr/>
        </p:nvSpPr>
        <p:spPr bwMode="auto">
          <a:xfrm>
            <a:off x="990600" y="952500"/>
            <a:ext cx="7620000" cy="523204"/>
          </a:xfrm>
          <a:prstGeom prst="rect">
            <a:avLst/>
          </a:prstGeom>
          <a:noFill/>
          <a:ln w="9525">
            <a:noFill/>
            <a:miter lim="800000"/>
            <a:headEnd/>
            <a:tailEnd/>
          </a:ln>
        </p:spPr>
        <p:txBody>
          <a:bodyPr lIns="91425" tIns="45712" rIns="91425" bIns="45712">
            <a:spAutoFit/>
          </a:bodyPr>
          <a:lstStyle/>
          <a:p>
            <a:pPr algn="ctr"/>
            <a:r>
              <a:rPr lang="en-US" sz="2800" dirty="0"/>
              <a:t>Saturday I went skating with my mom.</a:t>
            </a:r>
          </a:p>
        </p:txBody>
      </p:sp>
      <p:pic>
        <p:nvPicPr>
          <p:cNvPr id="5127" name="Picture 7" descr="MCj04360450000[1]"/>
          <p:cNvPicPr>
            <a:picLocks noChangeAspect="1" noChangeArrowheads="1"/>
          </p:cNvPicPr>
          <p:nvPr/>
        </p:nvPicPr>
        <p:blipFill>
          <a:blip r:embed="rId2" cstate="print"/>
          <a:srcRect/>
          <a:stretch>
            <a:fillRect/>
          </a:stretch>
        </p:blipFill>
        <p:spPr bwMode="auto">
          <a:xfrm>
            <a:off x="5029200" y="3048000"/>
            <a:ext cx="2598738" cy="2755900"/>
          </a:xfrm>
          <a:prstGeom prst="rect">
            <a:avLst/>
          </a:prstGeom>
          <a:noFill/>
          <a:ln w="9525">
            <a:noFill/>
            <a:miter lim="800000"/>
            <a:headEnd/>
            <a:tailEnd/>
          </a:ln>
        </p:spPr>
      </p:pic>
      <p:sp>
        <p:nvSpPr>
          <p:cNvPr id="5128" name="Text Box 8"/>
          <p:cNvSpPr txBox="1">
            <a:spLocks noChangeArrowheads="1"/>
          </p:cNvSpPr>
          <p:nvPr/>
        </p:nvSpPr>
        <p:spPr bwMode="auto">
          <a:xfrm>
            <a:off x="709752" y="3622675"/>
            <a:ext cx="3881160" cy="1754310"/>
          </a:xfrm>
          <a:prstGeom prst="rect">
            <a:avLst/>
          </a:prstGeom>
          <a:noFill/>
          <a:ln w="9525">
            <a:noFill/>
            <a:miter lim="800000"/>
            <a:headEnd/>
            <a:tailEnd/>
          </a:ln>
        </p:spPr>
        <p:txBody>
          <a:bodyPr wrap="none" lIns="91425" tIns="45712" rIns="91425" bIns="45712">
            <a:spAutoFit/>
          </a:bodyPr>
          <a:lstStyle/>
          <a:p>
            <a:pPr algn="ctr"/>
            <a:r>
              <a:rPr lang="en-US" b="1" dirty="0">
                <a:latin typeface="Comic Sans MS" pitchFamily="66" charset="0"/>
              </a:rPr>
              <a:t>A cause is something that makes</a:t>
            </a:r>
          </a:p>
          <a:p>
            <a:pPr algn="ctr"/>
            <a:r>
              <a:rPr lang="en-US" b="1" dirty="0">
                <a:latin typeface="Comic Sans MS" pitchFamily="66" charset="0"/>
              </a:rPr>
              <a:t>Something else happen.</a:t>
            </a:r>
          </a:p>
          <a:p>
            <a:pPr algn="ctr"/>
            <a:endParaRPr lang="en-US" b="1" dirty="0">
              <a:latin typeface="Comic Sans MS" pitchFamily="66" charset="0"/>
            </a:endParaRPr>
          </a:p>
          <a:p>
            <a:pPr algn="ctr"/>
            <a:r>
              <a:rPr lang="en-US" b="1" dirty="0">
                <a:latin typeface="Comic Sans MS" pitchFamily="66" charset="0"/>
              </a:rPr>
              <a:t>IT HAPPENS FIRST! </a:t>
            </a:r>
            <a:endParaRPr lang="en-US" b="1" dirty="0" smtClean="0">
              <a:latin typeface="Comic Sans MS" pitchFamily="66" charset="0"/>
            </a:endParaRPr>
          </a:p>
          <a:p>
            <a:pPr algn="ctr"/>
            <a:endParaRPr lang="en-US" b="1" dirty="0" smtClean="0">
              <a:latin typeface="Comic Sans MS" pitchFamily="66" charset="0"/>
            </a:endParaRPr>
          </a:p>
          <a:p>
            <a:pPr algn="ctr"/>
            <a:r>
              <a:rPr lang="en-US" b="1" dirty="0" smtClean="0">
                <a:latin typeface="Comic Sans MS" pitchFamily="66" charset="0"/>
              </a:rPr>
              <a:t>This is the WHY</a:t>
            </a:r>
            <a:endParaRPr lang="en-US" b="1" dirty="0">
              <a:latin typeface="Comic Sans MS" pitchFamily="66" charset="0"/>
            </a:endParaRPr>
          </a:p>
        </p:txBody>
      </p:sp>
      <p:sp>
        <p:nvSpPr>
          <p:cNvPr id="2" name="Rectangle 1"/>
          <p:cNvSpPr/>
          <p:nvPr/>
        </p:nvSpPr>
        <p:spPr>
          <a:xfrm>
            <a:off x="2670307" y="1574973"/>
            <a:ext cx="3879588" cy="1862048"/>
          </a:xfrm>
          <a:prstGeom prst="rect">
            <a:avLst/>
          </a:prstGeom>
          <a:noFill/>
        </p:spPr>
        <p:txBody>
          <a:bodyPr wrap="none" lIns="91440" tIns="45720" rIns="91440" bIns="45720">
            <a:spAutoFit/>
          </a:bodyPr>
          <a:lstStyle/>
          <a:p>
            <a:pPr algn="ctr"/>
            <a:r>
              <a:rPr lang="en-US" sz="11500" b="1" kern="10"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Impact"/>
              </a:rPr>
              <a:t>cause</a:t>
            </a:r>
            <a:endParaRPr lang="en-US" sz="115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ransition advTm="1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5125"/>
                                        </p:tgtEl>
                                        <p:attrNameLst>
                                          <p:attrName>style.visibility</p:attrName>
                                        </p:attrNameLst>
                                      </p:cBhvr>
                                      <p:to>
                                        <p:strVal val="visible"/>
                                      </p:to>
                                    </p:set>
                                    <p:animEffect transition="in" filter="checkerboard(across)">
                                      <p:cBhvr>
                                        <p:cTn id="7" dur="2000"/>
                                        <p:tgtEl>
                                          <p:spTgt spid="5125"/>
                                        </p:tgtEl>
                                      </p:cBhvr>
                                    </p:animEffect>
                                  </p:childTnLst>
                                </p:cTn>
                              </p:par>
                            </p:childTnLst>
                          </p:cTn>
                        </p:par>
                      </p:childTnLst>
                    </p:cTn>
                  </p:par>
                  <p:par>
                    <p:cTn id="8" fill="hold">
                      <p:stCondLst>
                        <p:cond delay="indefinite"/>
                      </p:stCondLst>
                      <p:childTnLst>
                        <p:par>
                          <p:cTn id="9" fill="hold">
                            <p:stCondLst>
                              <p:cond delay="0"/>
                            </p:stCondLst>
                            <p:childTnLst>
                              <p:par>
                                <p:cTn id="10" presetID="19" presetClass="entr" presetSubtype="10" fill="hold" grpId="0" nodeType="clickEffect">
                                  <p:stCondLst>
                                    <p:cond delay="0"/>
                                  </p:stCondLst>
                                  <p:childTnLst>
                                    <p:set>
                                      <p:cBhvr>
                                        <p:cTn id="11" dur="1" fill="hold">
                                          <p:stCondLst>
                                            <p:cond delay="0"/>
                                          </p:stCondLst>
                                        </p:cTn>
                                        <p:tgtEl>
                                          <p:spTgt spid="5128"/>
                                        </p:tgtEl>
                                        <p:attrNameLst>
                                          <p:attrName>style.visibility</p:attrName>
                                        </p:attrNameLst>
                                      </p:cBhvr>
                                      <p:to>
                                        <p:strVal val="visible"/>
                                      </p:to>
                                    </p:set>
                                    <p:anim calcmode="lin" valueType="num">
                                      <p:cBhvr>
                                        <p:cTn id="12" dur="5000" fill="hold"/>
                                        <p:tgtEl>
                                          <p:spTgt spid="5128"/>
                                        </p:tgtEl>
                                        <p:attrNameLst>
                                          <p:attrName>ppt_w</p:attrName>
                                        </p:attrNameLst>
                                      </p:cBhvr>
                                      <p:tavLst>
                                        <p:tav tm="0" fmla="#ppt_w*sin(2.5*pi*$)">
                                          <p:val>
                                            <p:fltVal val="0"/>
                                          </p:val>
                                        </p:tav>
                                        <p:tav tm="100000">
                                          <p:val>
                                            <p:fltVal val="1"/>
                                          </p:val>
                                        </p:tav>
                                      </p:tavLst>
                                    </p:anim>
                                    <p:anim calcmode="lin" valueType="num">
                                      <p:cBhvr>
                                        <p:cTn id="13" dur="5000" fill="hold"/>
                                        <p:tgtEl>
                                          <p:spTgt spid="5128"/>
                                        </p:tgtEl>
                                        <p:attrNameLst>
                                          <p:attrName>ppt_h</p:attrName>
                                        </p:attrNameLst>
                                      </p:cBhvr>
                                      <p:tavLst>
                                        <p:tav tm="0">
                                          <p:val>
                                            <p:strVal val="#ppt_h"/>
                                          </p:val>
                                        </p:tav>
                                        <p:tav tm="100000">
                                          <p:val>
                                            <p:strVal val="#ppt_h"/>
                                          </p:val>
                                        </p:tav>
                                      </p:tavLst>
                                    </p:anim>
                                  </p:childTnLst>
                                </p:cTn>
                              </p:par>
                            </p:childTnLst>
                          </p:cTn>
                        </p:par>
                        <p:par>
                          <p:cTn id="14" fill="hold">
                            <p:stCondLst>
                              <p:cond delay="5000"/>
                            </p:stCondLst>
                            <p:childTnLst>
                              <p:par>
                                <p:cTn id="15" presetID="2" presetClass="entr" presetSubtype="12" fill="hold" nodeType="afterEffect">
                                  <p:stCondLst>
                                    <p:cond delay="0"/>
                                  </p:stCondLst>
                                  <p:childTnLst>
                                    <p:set>
                                      <p:cBhvr>
                                        <p:cTn id="16" dur="1" fill="hold">
                                          <p:stCondLst>
                                            <p:cond delay="0"/>
                                          </p:stCondLst>
                                        </p:cTn>
                                        <p:tgtEl>
                                          <p:spTgt spid="5127"/>
                                        </p:tgtEl>
                                        <p:attrNameLst>
                                          <p:attrName>style.visibility</p:attrName>
                                        </p:attrNameLst>
                                      </p:cBhvr>
                                      <p:to>
                                        <p:strVal val="visible"/>
                                      </p:to>
                                    </p:set>
                                    <p:anim calcmode="lin" valueType="num">
                                      <p:cBhvr additive="base">
                                        <p:cTn id="17" dur="1000" fill="hold"/>
                                        <p:tgtEl>
                                          <p:spTgt spid="5127"/>
                                        </p:tgtEl>
                                        <p:attrNameLst>
                                          <p:attrName>ppt_x</p:attrName>
                                        </p:attrNameLst>
                                      </p:cBhvr>
                                      <p:tavLst>
                                        <p:tav tm="0">
                                          <p:val>
                                            <p:strVal val="0-#ppt_w/2"/>
                                          </p:val>
                                        </p:tav>
                                        <p:tav tm="100000">
                                          <p:val>
                                            <p:strVal val="#ppt_x"/>
                                          </p:val>
                                        </p:tav>
                                      </p:tavLst>
                                    </p:anim>
                                    <p:anim calcmode="lin" valueType="num">
                                      <p:cBhvr additive="base">
                                        <p:cTn id="18" dur="1000" fill="hold"/>
                                        <p:tgtEl>
                                          <p:spTgt spid="51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P spid="512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#3</a:t>
            </a:r>
            <a:endParaRPr lang="en-US" dirty="0"/>
          </a:p>
        </p:txBody>
      </p:sp>
      <p:sp>
        <p:nvSpPr>
          <p:cNvPr id="3" name="Content Placeholder 2"/>
          <p:cNvSpPr>
            <a:spLocks noGrp="1"/>
          </p:cNvSpPr>
          <p:nvPr>
            <p:ph idx="1"/>
          </p:nvPr>
        </p:nvSpPr>
        <p:spPr/>
        <p:txBody>
          <a:bodyPr/>
          <a:lstStyle/>
          <a:p>
            <a:r>
              <a:rPr lang="en-US" dirty="0" smtClean="0"/>
              <a:t>I did not close the lid tightly</a:t>
            </a:r>
            <a:r>
              <a:rPr lang="en-US" dirty="0" smtClean="0">
                <a:solidFill>
                  <a:srgbClr val="00B050"/>
                </a:solidFill>
              </a:rPr>
              <a:t>, so my hamster escaped.</a:t>
            </a:r>
            <a:endParaRPr lang="en-US" dirty="0">
              <a:solidFill>
                <a:srgbClr val="00B050"/>
              </a:solidFill>
            </a:endParaRPr>
          </a:p>
        </p:txBody>
      </p:sp>
      <p:sp>
        <p:nvSpPr>
          <p:cNvPr id="4" name="Rectangle 3"/>
          <p:cNvSpPr/>
          <p:nvPr/>
        </p:nvSpPr>
        <p:spPr>
          <a:xfrm>
            <a:off x="1828800" y="3048000"/>
            <a:ext cx="6324600" cy="2031325"/>
          </a:xfrm>
          <a:prstGeom prst="rect">
            <a:avLst/>
          </a:prstGeom>
        </p:spPr>
        <p:txBody>
          <a:bodyPr wrap="square">
            <a:spAutoFit/>
          </a:bodyPr>
          <a:lstStyle/>
          <a:p>
            <a:pPr lvl="0" algn="ctr"/>
            <a:r>
              <a:rPr lang="en-US" sz="54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Write the word </a:t>
            </a:r>
            <a:r>
              <a:rPr lang="en-US" sz="7200" b="1" i="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Cause</a:t>
            </a:r>
            <a:r>
              <a:rPr lang="en-US" sz="5400" b="1" i="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 </a:t>
            </a:r>
            <a:r>
              <a:rPr lang="en-US" sz="54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or </a:t>
            </a:r>
            <a:r>
              <a:rPr lang="en-US" sz="7200" b="1" i="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Effect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7762"/>
          </a:xfrm>
        </p:spPr>
        <p:txBody>
          <a:bodyPr/>
          <a:lstStyle/>
          <a:p>
            <a:r>
              <a:rPr lang="en-US" dirty="0" smtClean="0"/>
              <a:t>Answer</a:t>
            </a:r>
            <a:br>
              <a:rPr lang="en-US" dirty="0" smtClean="0"/>
            </a:br>
            <a:r>
              <a:rPr lang="en-US" sz="8800" b="1" dirty="0" smtClean="0">
                <a:solidFill>
                  <a:schemeClr val="accent4"/>
                </a:solidFill>
              </a:rPr>
              <a:t>Effect</a:t>
            </a:r>
            <a:endParaRPr lang="en-US" sz="8800" b="1" dirty="0">
              <a:solidFill>
                <a:schemeClr val="accent4"/>
              </a:solidFill>
            </a:endParaRPr>
          </a:p>
        </p:txBody>
      </p:sp>
      <p:pic>
        <p:nvPicPr>
          <p:cNvPr id="4" name="Content Placeholder 3" descr="imagesCA5BUWNX.jpg"/>
          <p:cNvPicPr>
            <a:picLocks noGrp="1" noChangeAspect="1"/>
          </p:cNvPicPr>
          <p:nvPr>
            <p:ph idx="1"/>
          </p:nvPr>
        </p:nvPicPr>
        <p:blipFill>
          <a:blip r:embed="rId2" cstate="print"/>
          <a:stretch>
            <a:fillRect/>
          </a:stretch>
        </p:blipFill>
        <p:spPr>
          <a:xfrm>
            <a:off x="3429000" y="4191000"/>
            <a:ext cx="2390775" cy="1914525"/>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#4</a:t>
            </a:r>
            <a:endParaRPr lang="en-US" dirty="0"/>
          </a:p>
        </p:txBody>
      </p:sp>
      <p:sp>
        <p:nvSpPr>
          <p:cNvPr id="3" name="Content Placeholder 2"/>
          <p:cNvSpPr>
            <a:spLocks noGrp="1"/>
          </p:cNvSpPr>
          <p:nvPr>
            <p:ph idx="1"/>
          </p:nvPr>
        </p:nvSpPr>
        <p:spPr/>
        <p:txBody>
          <a:bodyPr/>
          <a:lstStyle/>
          <a:p>
            <a:r>
              <a:rPr lang="en-US" dirty="0" smtClean="0"/>
              <a:t>Mason ate a bowl of soup because </a:t>
            </a:r>
            <a:r>
              <a:rPr lang="en-US" dirty="0" smtClean="0">
                <a:solidFill>
                  <a:srgbClr val="00B050"/>
                </a:solidFill>
              </a:rPr>
              <a:t>he was feeling sick.</a:t>
            </a:r>
            <a:endParaRPr lang="en-US" dirty="0">
              <a:solidFill>
                <a:srgbClr val="00B050"/>
              </a:solidFill>
            </a:endParaRPr>
          </a:p>
        </p:txBody>
      </p:sp>
      <p:sp>
        <p:nvSpPr>
          <p:cNvPr id="4" name="Rectangle 3"/>
          <p:cNvSpPr/>
          <p:nvPr/>
        </p:nvSpPr>
        <p:spPr>
          <a:xfrm>
            <a:off x="2438400" y="3733800"/>
            <a:ext cx="6019800" cy="2031325"/>
          </a:xfrm>
          <a:prstGeom prst="rect">
            <a:avLst/>
          </a:prstGeom>
        </p:spPr>
        <p:txBody>
          <a:bodyPr wrap="square">
            <a:spAutoFit/>
          </a:bodyPr>
          <a:lstStyle/>
          <a:p>
            <a:pPr lvl="0" algn="ctr"/>
            <a:r>
              <a:rPr lang="en-US" sz="54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Write the word </a:t>
            </a:r>
            <a:r>
              <a:rPr lang="en-US" sz="7200" b="1" i="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Cause</a:t>
            </a:r>
            <a:r>
              <a:rPr lang="en-US" sz="5400" b="1" i="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 </a:t>
            </a:r>
            <a:r>
              <a:rPr lang="en-US" sz="54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or </a:t>
            </a:r>
            <a:r>
              <a:rPr lang="en-US" sz="7200" b="1" i="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Effect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44762"/>
          </a:xfrm>
        </p:spPr>
        <p:txBody>
          <a:bodyPr/>
          <a:lstStyle/>
          <a:p>
            <a:r>
              <a:rPr lang="en-US" dirty="0" smtClean="0"/>
              <a:t>Answer</a:t>
            </a:r>
            <a:br>
              <a:rPr lang="en-US" dirty="0" smtClean="0"/>
            </a:br>
            <a:r>
              <a:rPr lang="en-US" dirty="0" smtClean="0"/>
              <a:t/>
            </a:r>
            <a:br>
              <a:rPr lang="en-US" dirty="0" smtClean="0"/>
            </a:br>
            <a:r>
              <a:rPr lang="en-US" sz="8800" b="1" dirty="0" smtClean="0">
                <a:solidFill>
                  <a:srgbClr val="FF0000"/>
                </a:solidFill>
              </a:rPr>
              <a:t>Cause</a:t>
            </a:r>
            <a:endParaRPr lang="en-US" sz="8800" b="1" dirty="0">
              <a:solidFill>
                <a:srgbClr val="FF0000"/>
              </a:solidFill>
            </a:endParaRPr>
          </a:p>
        </p:txBody>
      </p:sp>
      <p:pic>
        <p:nvPicPr>
          <p:cNvPr id="4" name="Content Placeholder 3" descr="imagesCA5BUWNX.jpg"/>
          <p:cNvPicPr>
            <a:picLocks noGrp="1" noChangeAspect="1"/>
          </p:cNvPicPr>
          <p:nvPr>
            <p:ph idx="1"/>
          </p:nvPr>
        </p:nvPicPr>
        <p:blipFill>
          <a:blip r:embed="rId2" cstate="print"/>
          <a:stretch>
            <a:fillRect/>
          </a:stretch>
        </p:blipFill>
        <p:spPr>
          <a:xfrm>
            <a:off x="3429000" y="4114800"/>
            <a:ext cx="2390775" cy="1914525"/>
          </a:xfr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4" name="Picture 6" descr="MCSG00104_0000[1]"/>
          <p:cNvPicPr>
            <a:picLocks noChangeAspect="1" noChangeArrowheads="1"/>
          </p:cNvPicPr>
          <p:nvPr/>
        </p:nvPicPr>
        <p:blipFill>
          <a:blip r:embed="rId2" cstate="print"/>
          <a:srcRect/>
          <a:stretch>
            <a:fillRect/>
          </a:stretch>
        </p:blipFill>
        <p:spPr bwMode="auto">
          <a:xfrm>
            <a:off x="304800" y="152400"/>
            <a:ext cx="8382000" cy="3721100"/>
          </a:xfrm>
          <a:prstGeom prst="rect">
            <a:avLst/>
          </a:prstGeom>
          <a:noFill/>
          <a:ln w="9525">
            <a:noFill/>
            <a:miter lim="800000"/>
            <a:headEnd/>
            <a:tailEnd/>
          </a:ln>
        </p:spPr>
      </p:pic>
      <p:sp>
        <p:nvSpPr>
          <p:cNvPr id="27655" name="Text Box 7"/>
          <p:cNvSpPr txBox="1">
            <a:spLocks noChangeArrowheads="1"/>
          </p:cNvSpPr>
          <p:nvPr/>
        </p:nvSpPr>
        <p:spPr bwMode="auto">
          <a:xfrm>
            <a:off x="2362200" y="685800"/>
            <a:ext cx="4586288" cy="1736725"/>
          </a:xfrm>
          <a:prstGeom prst="rect">
            <a:avLst/>
          </a:prstGeom>
          <a:noFill/>
          <a:ln w="9525">
            <a:noFill/>
            <a:miter lim="800000"/>
            <a:headEnd/>
            <a:tailEnd/>
          </a:ln>
        </p:spPr>
        <p:txBody>
          <a:bodyPr lIns="91425" tIns="45712" rIns="91425" bIns="45712">
            <a:spAutoFit/>
          </a:bodyPr>
          <a:lstStyle/>
          <a:p>
            <a:pPr algn="ctr"/>
            <a:r>
              <a:rPr lang="en-US" sz="5400" dirty="0">
                <a:latin typeface="Impact" pitchFamily="34" charset="0"/>
              </a:rPr>
              <a:t>SMART THINKING!</a:t>
            </a:r>
          </a:p>
        </p:txBody>
      </p:sp>
      <p:pic>
        <p:nvPicPr>
          <p:cNvPr id="27656" name="Picture 8" descr="MCj04298270000[1]"/>
          <p:cNvPicPr>
            <a:picLocks noChangeAspect="1" noChangeArrowheads="1"/>
          </p:cNvPicPr>
          <p:nvPr/>
        </p:nvPicPr>
        <p:blipFill>
          <a:blip r:embed="rId3" cstate="print"/>
          <a:srcRect/>
          <a:stretch>
            <a:fillRect/>
          </a:stretch>
        </p:blipFill>
        <p:spPr bwMode="auto">
          <a:xfrm>
            <a:off x="6172200" y="3200400"/>
            <a:ext cx="2722563" cy="3327400"/>
          </a:xfrm>
          <a:prstGeom prst="rect">
            <a:avLst/>
          </a:prstGeom>
          <a:noFill/>
          <a:ln w="9525">
            <a:noFill/>
            <a:miter lim="800000"/>
            <a:headEnd/>
            <a:tailEnd/>
          </a:ln>
        </p:spPr>
      </p:pic>
      <p:sp>
        <p:nvSpPr>
          <p:cNvPr id="27657" name="Text Box 9"/>
          <p:cNvSpPr txBox="1">
            <a:spLocks noChangeArrowheads="1"/>
          </p:cNvSpPr>
          <p:nvPr/>
        </p:nvSpPr>
        <p:spPr bwMode="auto">
          <a:xfrm>
            <a:off x="-4763" y="3581400"/>
            <a:ext cx="5719763" cy="3508637"/>
          </a:xfrm>
          <a:prstGeom prst="rect">
            <a:avLst/>
          </a:prstGeom>
          <a:noFill/>
          <a:ln w="9525">
            <a:noFill/>
            <a:miter lim="800000"/>
            <a:headEnd/>
            <a:tailEnd/>
          </a:ln>
        </p:spPr>
        <p:txBody>
          <a:bodyPr lIns="91425" tIns="45712" rIns="91425" bIns="45712">
            <a:spAutoFit/>
          </a:bodyPr>
          <a:lstStyle/>
          <a:p>
            <a:pPr algn="ctr"/>
            <a:r>
              <a:rPr lang="en-US" sz="2000" b="1" dirty="0">
                <a:solidFill>
                  <a:schemeClr val="accent2"/>
                </a:solidFill>
              </a:rPr>
              <a:t>You have learned……</a:t>
            </a:r>
          </a:p>
          <a:p>
            <a:pPr algn="ctr"/>
            <a:endParaRPr lang="en-US" sz="2000" b="1" dirty="0">
              <a:solidFill>
                <a:schemeClr val="accent2"/>
              </a:solidFill>
            </a:endParaRPr>
          </a:p>
          <a:p>
            <a:pPr algn="ctr"/>
            <a:r>
              <a:rPr lang="en-US" sz="2000" b="1" dirty="0">
                <a:solidFill>
                  <a:schemeClr val="accent2"/>
                </a:solidFill>
              </a:rPr>
              <a:t>CAUSE … IT HAPPENS FIRST</a:t>
            </a:r>
          </a:p>
          <a:p>
            <a:pPr algn="ctr"/>
            <a:r>
              <a:rPr lang="en-US" sz="2000" b="1" dirty="0">
                <a:solidFill>
                  <a:schemeClr val="accent2"/>
                </a:solidFill>
              </a:rPr>
              <a:t>Why did it happen?</a:t>
            </a:r>
          </a:p>
          <a:p>
            <a:pPr algn="ctr"/>
            <a:endParaRPr lang="en-US" sz="2000" b="1" dirty="0">
              <a:solidFill>
                <a:schemeClr val="accent2"/>
              </a:solidFill>
            </a:endParaRPr>
          </a:p>
          <a:p>
            <a:pPr algn="ctr"/>
            <a:r>
              <a:rPr lang="en-US" sz="2000" b="1" dirty="0">
                <a:solidFill>
                  <a:schemeClr val="accent2"/>
                </a:solidFill>
              </a:rPr>
              <a:t>and</a:t>
            </a:r>
          </a:p>
          <a:p>
            <a:pPr algn="ctr"/>
            <a:endParaRPr lang="en-US" sz="2000" b="1" dirty="0">
              <a:solidFill>
                <a:schemeClr val="accent2"/>
              </a:solidFill>
            </a:endParaRPr>
          </a:p>
          <a:p>
            <a:pPr algn="ctr"/>
            <a:r>
              <a:rPr lang="en-US" sz="2000" b="1" dirty="0">
                <a:solidFill>
                  <a:schemeClr val="accent2"/>
                </a:solidFill>
              </a:rPr>
              <a:t>EFFECT… IT HAPPENS SECOND</a:t>
            </a:r>
          </a:p>
          <a:p>
            <a:pPr algn="ctr"/>
            <a:r>
              <a:rPr lang="en-US" sz="2000" b="1" dirty="0">
                <a:solidFill>
                  <a:schemeClr val="accent2"/>
                </a:solidFill>
              </a:rPr>
              <a:t>What happened?</a:t>
            </a:r>
          </a:p>
          <a:p>
            <a:pPr algn="ctr"/>
            <a:endParaRPr lang="en-US" b="1" baseline="30000" dirty="0">
              <a:solidFill>
                <a:schemeClr val="accent2"/>
              </a:solidFill>
            </a:endParaRPr>
          </a:p>
          <a:p>
            <a:pPr algn="ctr"/>
            <a:endParaRPr lang="en-US" b="1" baseline="30000" dirty="0"/>
          </a:p>
          <a:p>
            <a:pPr algn="ct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27654"/>
                                        </p:tgtEl>
                                        <p:attrNameLst>
                                          <p:attrName>style.visibility</p:attrName>
                                        </p:attrNameLst>
                                      </p:cBhvr>
                                      <p:to>
                                        <p:strVal val="visible"/>
                                      </p:to>
                                    </p:set>
                                    <p:animEffect transition="in" filter="fade">
                                      <p:cBhvr>
                                        <p:cTn id="7" dur="2400" decel="100000"/>
                                        <p:tgtEl>
                                          <p:spTgt spid="27654"/>
                                        </p:tgtEl>
                                      </p:cBhvr>
                                    </p:animEffect>
                                    <p:anim calcmode="lin" valueType="num">
                                      <p:cBhvr>
                                        <p:cTn id="8" dur="2400" decel="100000" fill="hold"/>
                                        <p:tgtEl>
                                          <p:spTgt spid="27654"/>
                                        </p:tgtEl>
                                        <p:attrNameLst>
                                          <p:attrName>style.rotation</p:attrName>
                                        </p:attrNameLst>
                                      </p:cBhvr>
                                      <p:tavLst>
                                        <p:tav tm="0">
                                          <p:val>
                                            <p:fltVal val="-90"/>
                                          </p:val>
                                        </p:tav>
                                        <p:tav tm="100000">
                                          <p:val>
                                            <p:fltVal val="0"/>
                                          </p:val>
                                        </p:tav>
                                      </p:tavLst>
                                    </p:anim>
                                    <p:anim calcmode="lin" valueType="num">
                                      <p:cBhvr>
                                        <p:cTn id="9" dur="2400" decel="100000" fill="hold"/>
                                        <p:tgtEl>
                                          <p:spTgt spid="27654"/>
                                        </p:tgtEl>
                                        <p:attrNameLst>
                                          <p:attrName>ppt_x</p:attrName>
                                        </p:attrNameLst>
                                      </p:cBhvr>
                                      <p:tavLst>
                                        <p:tav tm="0">
                                          <p:val>
                                            <p:strVal val="#ppt_x+0.4"/>
                                          </p:val>
                                        </p:tav>
                                        <p:tav tm="100000">
                                          <p:val>
                                            <p:strVal val="#ppt_x-0.05"/>
                                          </p:val>
                                        </p:tav>
                                      </p:tavLst>
                                    </p:anim>
                                    <p:anim calcmode="lin" valueType="num">
                                      <p:cBhvr>
                                        <p:cTn id="10" dur="2400" decel="100000" fill="hold"/>
                                        <p:tgtEl>
                                          <p:spTgt spid="27654"/>
                                        </p:tgtEl>
                                        <p:attrNameLst>
                                          <p:attrName>ppt_y</p:attrName>
                                        </p:attrNameLst>
                                      </p:cBhvr>
                                      <p:tavLst>
                                        <p:tav tm="0">
                                          <p:val>
                                            <p:strVal val="#ppt_y-0.4"/>
                                          </p:val>
                                        </p:tav>
                                        <p:tav tm="100000">
                                          <p:val>
                                            <p:strVal val="#ppt_y+0.1"/>
                                          </p:val>
                                        </p:tav>
                                      </p:tavLst>
                                    </p:anim>
                                    <p:anim calcmode="lin" valueType="num">
                                      <p:cBhvr>
                                        <p:cTn id="11" dur="600" accel="100000" fill="hold">
                                          <p:stCondLst>
                                            <p:cond delay="2400"/>
                                          </p:stCondLst>
                                        </p:cTn>
                                        <p:tgtEl>
                                          <p:spTgt spid="27654"/>
                                        </p:tgtEl>
                                        <p:attrNameLst>
                                          <p:attrName>ppt_x</p:attrName>
                                        </p:attrNameLst>
                                      </p:cBhvr>
                                      <p:tavLst>
                                        <p:tav tm="0">
                                          <p:val>
                                            <p:strVal val="#ppt_x-0.05"/>
                                          </p:val>
                                        </p:tav>
                                        <p:tav tm="100000">
                                          <p:val>
                                            <p:strVal val="#ppt_x"/>
                                          </p:val>
                                        </p:tav>
                                      </p:tavLst>
                                    </p:anim>
                                    <p:anim calcmode="lin" valueType="num">
                                      <p:cBhvr>
                                        <p:cTn id="12" dur="600" accel="100000" fill="hold">
                                          <p:stCondLst>
                                            <p:cond delay="2400"/>
                                          </p:stCondLst>
                                        </p:cTn>
                                        <p:tgtEl>
                                          <p:spTgt spid="27654"/>
                                        </p:tgtEl>
                                        <p:attrNameLst>
                                          <p:attrName>ppt_y</p:attrName>
                                        </p:attrNameLst>
                                      </p:cBhvr>
                                      <p:tavLst>
                                        <p:tav tm="0">
                                          <p:val>
                                            <p:strVal val="#ppt_y+0.1"/>
                                          </p:val>
                                        </p:tav>
                                        <p:tav tm="100000">
                                          <p:val>
                                            <p:strVal val="#ppt_y"/>
                                          </p:val>
                                        </p:tav>
                                      </p:tavLst>
                                    </p:anim>
                                  </p:childTnLst>
                                </p:cTn>
                              </p:par>
                            </p:childTnLst>
                          </p:cTn>
                        </p:par>
                        <p:par>
                          <p:cTn id="13" fill="hold">
                            <p:stCondLst>
                              <p:cond delay="3000"/>
                            </p:stCondLst>
                            <p:childTnLst>
                              <p:par>
                                <p:cTn id="14" presetID="38" presetClass="entr" presetSubtype="0" accel="50000" fill="hold" grpId="0" nodeType="afterEffect">
                                  <p:stCondLst>
                                    <p:cond delay="0"/>
                                  </p:stCondLst>
                                  <p:iterate type="lt">
                                    <p:tmPct val="50000"/>
                                  </p:iterate>
                                  <p:childTnLst>
                                    <p:set>
                                      <p:cBhvr>
                                        <p:cTn id="15" dur="1" fill="hold">
                                          <p:stCondLst>
                                            <p:cond delay="0"/>
                                          </p:stCondLst>
                                        </p:cTn>
                                        <p:tgtEl>
                                          <p:spTgt spid="27655"/>
                                        </p:tgtEl>
                                        <p:attrNameLst>
                                          <p:attrName>style.visibility</p:attrName>
                                        </p:attrNameLst>
                                      </p:cBhvr>
                                      <p:to>
                                        <p:strVal val="visible"/>
                                      </p:to>
                                    </p:set>
                                    <p:set>
                                      <p:cBhvr>
                                        <p:cTn id="16" dur="455" fill="hold">
                                          <p:stCondLst>
                                            <p:cond delay="0"/>
                                          </p:stCondLst>
                                        </p:cTn>
                                        <p:tgtEl>
                                          <p:spTgt spid="27655"/>
                                        </p:tgtEl>
                                        <p:attrNameLst>
                                          <p:attrName>style.rotation</p:attrName>
                                        </p:attrNameLst>
                                      </p:cBhvr>
                                      <p:to>
                                        <p:strVal val="-45.0"/>
                                      </p:to>
                                    </p:set>
                                    <p:anim calcmode="lin" valueType="num">
                                      <p:cBhvr>
                                        <p:cTn id="17" dur="455" fill="hold">
                                          <p:stCondLst>
                                            <p:cond delay="455"/>
                                          </p:stCondLst>
                                        </p:cTn>
                                        <p:tgtEl>
                                          <p:spTgt spid="27655"/>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27655"/>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27655"/>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27655"/>
                                        </p:tgtEl>
                                        <p:attrNameLst>
                                          <p:attrName>ppt_y</p:attrName>
                                        </p:attrNameLst>
                                      </p:cBhvr>
                                      <p:tavLst>
                                        <p:tav tm="0">
                                          <p:val>
                                            <p:strVal val="#ppt_y-(0.354*#ppt_w-0.172*#ppt_h)"/>
                                          </p:val>
                                        </p:tav>
                                        <p:tav tm="100000">
                                          <p:val>
                                            <p:strVal val="#ppt_y"/>
                                          </p:val>
                                        </p:tav>
                                      </p:tavLst>
                                    </p:anim>
                                  </p:childTnLst>
                                </p:cTn>
                              </p:par>
                            </p:childTnLst>
                          </p:cTn>
                        </p:par>
                        <p:par>
                          <p:cTn id="21" fill="hold">
                            <p:stCondLst>
                              <p:cond delay="10500"/>
                            </p:stCondLst>
                            <p:childTnLst>
                              <p:par>
                                <p:cTn id="22" presetID="51" presetClass="entr" presetSubtype="0" fill="hold" nodeType="afterEffect">
                                  <p:stCondLst>
                                    <p:cond delay="0"/>
                                  </p:stCondLst>
                                  <p:childTnLst>
                                    <p:set>
                                      <p:cBhvr>
                                        <p:cTn id="23" dur="1" fill="hold">
                                          <p:stCondLst>
                                            <p:cond delay="0"/>
                                          </p:stCondLst>
                                        </p:cTn>
                                        <p:tgtEl>
                                          <p:spTgt spid="27656"/>
                                        </p:tgtEl>
                                        <p:attrNameLst>
                                          <p:attrName>style.visibility</p:attrName>
                                        </p:attrNameLst>
                                      </p:cBhvr>
                                      <p:to>
                                        <p:strVal val="visible"/>
                                      </p:to>
                                    </p:set>
                                    <p:animEffect transition="in" filter="fade">
                                      <p:cBhvr>
                                        <p:cTn id="24" dur="770" decel="100000"/>
                                        <p:tgtEl>
                                          <p:spTgt spid="27656"/>
                                        </p:tgtEl>
                                      </p:cBhvr>
                                    </p:animEffect>
                                    <p:animScale>
                                      <p:cBhvr>
                                        <p:cTn id="25" dur="770" decel="100000"/>
                                        <p:tgtEl>
                                          <p:spTgt spid="27656"/>
                                        </p:tgtEl>
                                      </p:cBhvr>
                                      <p:from x="10000" y="10000"/>
                                      <p:to x="200000" y="450000"/>
                                    </p:animScale>
                                    <p:animScale>
                                      <p:cBhvr>
                                        <p:cTn id="26" dur="1230" accel="100000" fill="hold">
                                          <p:stCondLst>
                                            <p:cond delay="770"/>
                                          </p:stCondLst>
                                        </p:cTn>
                                        <p:tgtEl>
                                          <p:spTgt spid="27656"/>
                                        </p:tgtEl>
                                      </p:cBhvr>
                                      <p:from x="200000" y="450000"/>
                                      <p:to x="100000" y="100000"/>
                                    </p:animScale>
                                    <p:set>
                                      <p:cBhvr>
                                        <p:cTn id="27" dur="770" fill="hold"/>
                                        <p:tgtEl>
                                          <p:spTgt spid="27656"/>
                                        </p:tgtEl>
                                        <p:attrNameLst>
                                          <p:attrName>ppt_x</p:attrName>
                                        </p:attrNameLst>
                                      </p:cBhvr>
                                      <p:to>
                                        <p:strVal val="(0.5)"/>
                                      </p:to>
                                    </p:set>
                                    <p:anim from="(0.5)" to="(#ppt_x)" calcmode="lin" valueType="num">
                                      <p:cBhvr>
                                        <p:cTn id="28" dur="1230" accel="100000" fill="hold">
                                          <p:stCondLst>
                                            <p:cond delay="770"/>
                                          </p:stCondLst>
                                        </p:cTn>
                                        <p:tgtEl>
                                          <p:spTgt spid="27656"/>
                                        </p:tgtEl>
                                        <p:attrNameLst>
                                          <p:attrName>ppt_x</p:attrName>
                                        </p:attrNameLst>
                                      </p:cBhvr>
                                    </p:anim>
                                    <p:set>
                                      <p:cBhvr>
                                        <p:cTn id="29" dur="770" fill="hold"/>
                                        <p:tgtEl>
                                          <p:spTgt spid="27656"/>
                                        </p:tgtEl>
                                        <p:attrNameLst>
                                          <p:attrName>ppt_y</p:attrName>
                                        </p:attrNameLst>
                                      </p:cBhvr>
                                      <p:to>
                                        <p:strVal val="(#ppt_y+0.4)"/>
                                      </p:to>
                                    </p:set>
                                    <p:anim from="(#ppt_y+0.4)" to="(#ppt_y)" calcmode="lin" valueType="num">
                                      <p:cBhvr>
                                        <p:cTn id="30" dur="1230" accel="100000" fill="hold">
                                          <p:stCondLst>
                                            <p:cond delay="770"/>
                                          </p:stCondLst>
                                        </p:cTn>
                                        <p:tgtEl>
                                          <p:spTgt spid="27656"/>
                                        </p:tgtEl>
                                        <p:attrNameLst>
                                          <p:attrName>ppt_y</p:attrName>
                                        </p:attrNameLst>
                                      </p:cBhvr>
                                    </p:anim>
                                  </p:childTnLst>
                                </p:cTn>
                              </p:par>
                            </p:childTnLst>
                          </p:cTn>
                        </p:par>
                        <p:par>
                          <p:cTn id="31" fill="hold">
                            <p:stCondLst>
                              <p:cond delay="12500"/>
                            </p:stCondLst>
                            <p:childTnLst>
                              <p:par>
                                <p:cTn id="32" presetID="7" presetClass="entr" presetSubtype="8" fill="hold" nodeType="afterEffect">
                                  <p:stCondLst>
                                    <p:cond delay="0"/>
                                  </p:stCondLst>
                                  <p:childTnLst>
                                    <p:set>
                                      <p:cBhvr>
                                        <p:cTn id="33" dur="1" fill="hold">
                                          <p:stCondLst>
                                            <p:cond delay="0"/>
                                          </p:stCondLst>
                                        </p:cTn>
                                        <p:tgtEl>
                                          <p:spTgt spid="27657">
                                            <p:txEl>
                                              <p:pRg st="0" end="0"/>
                                            </p:txEl>
                                          </p:spTgt>
                                        </p:tgtEl>
                                        <p:attrNameLst>
                                          <p:attrName>style.visibility</p:attrName>
                                        </p:attrNameLst>
                                      </p:cBhvr>
                                      <p:to>
                                        <p:strVal val="visible"/>
                                      </p:to>
                                    </p:set>
                                    <p:anim calcmode="lin" valueType="num">
                                      <p:cBhvr additive="base">
                                        <p:cTn id="34" dur="3000" fill="hold"/>
                                        <p:tgtEl>
                                          <p:spTgt spid="27657">
                                            <p:txEl>
                                              <p:pRg st="0" end="0"/>
                                            </p:txEl>
                                          </p:spTgt>
                                        </p:tgtEl>
                                        <p:attrNameLst>
                                          <p:attrName>ppt_x</p:attrName>
                                        </p:attrNameLst>
                                      </p:cBhvr>
                                      <p:tavLst>
                                        <p:tav tm="0">
                                          <p:val>
                                            <p:strVal val="0-#ppt_w/2"/>
                                          </p:val>
                                        </p:tav>
                                        <p:tav tm="100000">
                                          <p:val>
                                            <p:strVal val="#ppt_x"/>
                                          </p:val>
                                        </p:tav>
                                      </p:tavLst>
                                    </p:anim>
                                    <p:anim calcmode="lin" valueType="num">
                                      <p:cBhvr additive="base">
                                        <p:cTn id="35" dur="3000" fill="hold"/>
                                        <p:tgtEl>
                                          <p:spTgt spid="27657">
                                            <p:txEl>
                                              <p:pRg st="0" end="0"/>
                                            </p:txEl>
                                          </p:spTgt>
                                        </p:tgtEl>
                                        <p:attrNameLst>
                                          <p:attrName>ppt_y</p:attrName>
                                        </p:attrNameLst>
                                      </p:cBhvr>
                                      <p:tavLst>
                                        <p:tav tm="0">
                                          <p:val>
                                            <p:strVal val="#ppt_y"/>
                                          </p:val>
                                        </p:tav>
                                        <p:tav tm="100000">
                                          <p:val>
                                            <p:strVal val="#ppt_y"/>
                                          </p:val>
                                        </p:tav>
                                      </p:tavLst>
                                    </p:anim>
                                  </p:childTnLst>
                                </p:cTn>
                              </p:par>
                            </p:childTnLst>
                          </p:cTn>
                        </p:par>
                        <p:par>
                          <p:cTn id="36" fill="hold">
                            <p:stCondLst>
                              <p:cond delay="15500"/>
                            </p:stCondLst>
                            <p:childTnLst>
                              <p:par>
                                <p:cTn id="37" presetID="51" presetClass="entr" presetSubtype="0" fill="hold" nodeType="afterEffect">
                                  <p:stCondLst>
                                    <p:cond delay="0"/>
                                  </p:stCondLst>
                                  <p:childTnLst>
                                    <p:set>
                                      <p:cBhvr>
                                        <p:cTn id="38" dur="1" fill="hold">
                                          <p:stCondLst>
                                            <p:cond delay="0"/>
                                          </p:stCondLst>
                                        </p:cTn>
                                        <p:tgtEl>
                                          <p:spTgt spid="27657">
                                            <p:txEl>
                                              <p:pRg st="2" end="2"/>
                                            </p:txEl>
                                          </p:spTgt>
                                        </p:tgtEl>
                                        <p:attrNameLst>
                                          <p:attrName>style.visibility</p:attrName>
                                        </p:attrNameLst>
                                      </p:cBhvr>
                                      <p:to>
                                        <p:strVal val="visible"/>
                                      </p:to>
                                    </p:set>
                                    <p:animEffect transition="in" filter="fade">
                                      <p:cBhvr>
                                        <p:cTn id="39" dur="1925" decel="100000"/>
                                        <p:tgtEl>
                                          <p:spTgt spid="27657">
                                            <p:txEl>
                                              <p:pRg st="2" end="2"/>
                                            </p:txEl>
                                          </p:spTgt>
                                        </p:tgtEl>
                                      </p:cBhvr>
                                    </p:animEffect>
                                    <p:animScale>
                                      <p:cBhvr>
                                        <p:cTn id="40" dur="1925" decel="100000"/>
                                        <p:tgtEl>
                                          <p:spTgt spid="27657">
                                            <p:txEl>
                                              <p:pRg st="2" end="2"/>
                                            </p:txEl>
                                          </p:spTgt>
                                        </p:tgtEl>
                                      </p:cBhvr>
                                      <p:from x="10000" y="10000"/>
                                      <p:to x="200000" y="450000"/>
                                    </p:animScale>
                                    <p:animScale>
                                      <p:cBhvr>
                                        <p:cTn id="41" dur="3075" accel="100000" fill="hold">
                                          <p:stCondLst>
                                            <p:cond delay="1925"/>
                                          </p:stCondLst>
                                        </p:cTn>
                                        <p:tgtEl>
                                          <p:spTgt spid="27657">
                                            <p:txEl>
                                              <p:pRg st="2" end="2"/>
                                            </p:txEl>
                                          </p:spTgt>
                                        </p:tgtEl>
                                      </p:cBhvr>
                                      <p:from x="200000" y="450000"/>
                                      <p:to x="100000" y="100000"/>
                                    </p:animScale>
                                    <p:set>
                                      <p:cBhvr>
                                        <p:cTn id="42" dur="1925" fill="hold"/>
                                        <p:tgtEl>
                                          <p:spTgt spid="27657">
                                            <p:txEl>
                                              <p:pRg st="2" end="2"/>
                                            </p:txEl>
                                          </p:spTgt>
                                        </p:tgtEl>
                                        <p:attrNameLst>
                                          <p:attrName>ppt_x</p:attrName>
                                        </p:attrNameLst>
                                      </p:cBhvr>
                                      <p:to>
                                        <p:strVal val="(0.5)"/>
                                      </p:to>
                                    </p:set>
                                    <p:anim from="(0.5)" to="(#ppt_x)" calcmode="lin" valueType="num">
                                      <p:cBhvr>
                                        <p:cTn id="43" dur="3075" accel="100000" fill="hold">
                                          <p:stCondLst>
                                            <p:cond delay="1925"/>
                                          </p:stCondLst>
                                        </p:cTn>
                                        <p:tgtEl>
                                          <p:spTgt spid="27657">
                                            <p:txEl>
                                              <p:pRg st="2" end="2"/>
                                            </p:txEl>
                                          </p:spTgt>
                                        </p:tgtEl>
                                        <p:attrNameLst>
                                          <p:attrName>ppt_x</p:attrName>
                                        </p:attrNameLst>
                                      </p:cBhvr>
                                    </p:anim>
                                    <p:set>
                                      <p:cBhvr>
                                        <p:cTn id="44" dur="1925" fill="hold"/>
                                        <p:tgtEl>
                                          <p:spTgt spid="27657">
                                            <p:txEl>
                                              <p:pRg st="2" end="2"/>
                                            </p:txEl>
                                          </p:spTgt>
                                        </p:tgtEl>
                                        <p:attrNameLst>
                                          <p:attrName>ppt_y</p:attrName>
                                        </p:attrNameLst>
                                      </p:cBhvr>
                                      <p:to>
                                        <p:strVal val="(#ppt_y+0.4)"/>
                                      </p:to>
                                    </p:set>
                                    <p:anim from="(#ppt_y+0.4)" to="(#ppt_y)" calcmode="lin" valueType="num">
                                      <p:cBhvr>
                                        <p:cTn id="45" dur="3075" accel="100000" fill="hold">
                                          <p:stCondLst>
                                            <p:cond delay="1925"/>
                                          </p:stCondLst>
                                        </p:cTn>
                                        <p:tgtEl>
                                          <p:spTgt spid="27657">
                                            <p:txEl>
                                              <p:pRg st="2" end="2"/>
                                            </p:txEl>
                                          </p:spTgt>
                                        </p:tgtEl>
                                        <p:attrNameLst>
                                          <p:attrName>ppt_y</p:attrName>
                                        </p:attrNameLst>
                                      </p:cBhvr>
                                    </p:anim>
                                  </p:childTnLst>
                                </p:cTn>
                              </p:par>
                            </p:childTnLst>
                          </p:cTn>
                        </p:par>
                        <p:par>
                          <p:cTn id="46" fill="hold">
                            <p:stCondLst>
                              <p:cond delay="20500"/>
                            </p:stCondLst>
                            <p:childTnLst>
                              <p:par>
                                <p:cTn id="47" presetID="51" presetClass="entr" presetSubtype="0" fill="hold" nodeType="afterEffect">
                                  <p:stCondLst>
                                    <p:cond delay="0"/>
                                  </p:stCondLst>
                                  <p:childTnLst>
                                    <p:set>
                                      <p:cBhvr>
                                        <p:cTn id="48" dur="1" fill="hold">
                                          <p:stCondLst>
                                            <p:cond delay="0"/>
                                          </p:stCondLst>
                                        </p:cTn>
                                        <p:tgtEl>
                                          <p:spTgt spid="27657">
                                            <p:txEl>
                                              <p:pRg st="3" end="3"/>
                                            </p:txEl>
                                          </p:spTgt>
                                        </p:tgtEl>
                                        <p:attrNameLst>
                                          <p:attrName>style.visibility</p:attrName>
                                        </p:attrNameLst>
                                      </p:cBhvr>
                                      <p:to>
                                        <p:strVal val="visible"/>
                                      </p:to>
                                    </p:set>
                                    <p:animEffect transition="in" filter="fade">
                                      <p:cBhvr>
                                        <p:cTn id="49" dur="1925" decel="100000"/>
                                        <p:tgtEl>
                                          <p:spTgt spid="27657">
                                            <p:txEl>
                                              <p:pRg st="3" end="3"/>
                                            </p:txEl>
                                          </p:spTgt>
                                        </p:tgtEl>
                                      </p:cBhvr>
                                    </p:animEffect>
                                    <p:animScale>
                                      <p:cBhvr>
                                        <p:cTn id="50" dur="1925" decel="100000"/>
                                        <p:tgtEl>
                                          <p:spTgt spid="27657">
                                            <p:txEl>
                                              <p:pRg st="3" end="3"/>
                                            </p:txEl>
                                          </p:spTgt>
                                        </p:tgtEl>
                                      </p:cBhvr>
                                      <p:from x="10000" y="10000"/>
                                      <p:to x="200000" y="450000"/>
                                    </p:animScale>
                                    <p:animScale>
                                      <p:cBhvr>
                                        <p:cTn id="51" dur="3075" accel="100000" fill="hold">
                                          <p:stCondLst>
                                            <p:cond delay="1925"/>
                                          </p:stCondLst>
                                        </p:cTn>
                                        <p:tgtEl>
                                          <p:spTgt spid="27657">
                                            <p:txEl>
                                              <p:pRg st="3" end="3"/>
                                            </p:txEl>
                                          </p:spTgt>
                                        </p:tgtEl>
                                      </p:cBhvr>
                                      <p:from x="200000" y="450000"/>
                                      <p:to x="100000" y="100000"/>
                                    </p:animScale>
                                    <p:set>
                                      <p:cBhvr>
                                        <p:cTn id="52" dur="1925" fill="hold"/>
                                        <p:tgtEl>
                                          <p:spTgt spid="27657">
                                            <p:txEl>
                                              <p:pRg st="3" end="3"/>
                                            </p:txEl>
                                          </p:spTgt>
                                        </p:tgtEl>
                                        <p:attrNameLst>
                                          <p:attrName>ppt_x</p:attrName>
                                        </p:attrNameLst>
                                      </p:cBhvr>
                                      <p:to>
                                        <p:strVal val="(0.5)"/>
                                      </p:to>
                                    </p:set>
                                    <p:anim from="(0.5)" to="(#ppt_x)" calcmode="lin" valueType="num">
                                      <p:cBhvr>
                                        <p:cTn id="53" dur="3075" accel="100000" fill="hold">
                                          <p:stCondLst>
                                            <p:cond delay="1925"/>
                                          </p:stCondLst>
                                        </p:cTn>
                                        <p:tgtEl>
                                          <p:spTgt spid="27657">
                                            <p:txEl>
                                              <p:pRg st="3" end="3"/>
                                            </p:txEl>
                                          </p:spTgt>
                                        </p:tgtEl>
                                        <p:attrNameLst>
                                          <p:attrName>ppt_x</p:attrName>
                                        </p:attrNameLst>
                                      </p:cBhvr>
                                    </p:anim>
                                    <p:set>
                                      <p:cBhvr>
                                        <p:cTn id="54" dur="1925" fill="hold"/>
                                        <p:tgtEl>
                                          <p:spTgt spid="27657">
                                            <p:txEl>
                                              <p:pRg st="3" end="3"/>
                                            </p:txEl>
                                          </p:spTgt>
                                        </p:tgtEl>
                                        <p:attrNameLst>
                                          <p:attrName>ppt_y</p:attrName>
                                        </p:attrNameLst>
                                      </p:cBhvr>
                                      <p:to>
                                        <p:strVal val="(#ppt_y+0.4)"/>
                                      </p:to>
                                    </p:set>
                                    <p:anim from="(#ppt_y+0.4)" to="(#ppt_y)" calcmode="lin" valueType="num">
                                      <p:cBhvr>
                                        <p:cTn id="55" dur="3075" accel="100000" fill="hold">
                                          <p:stCondLst>
                                            <p:cond delay="1925"/>
                                          </p:stCondLst>
                                        </p:cTn>
                                        <p:tgtEl>
                                          <p:spTgt spid="27657">
                                            <p:txEl>
                                              <p:pRg st="3" end="3"/>
                                            </p:txEl>
                                          </p:spTgt>
                                        </p:tgtEl>
                                        <p:attrNameLst>
                                          <p:attrName>ppt_y</p:attrName>
                                        </p:attrNameLst>
                                      </p:cBhvr>
                                    </p:anim>
                                  </p:childTnLst>
                                </p:cTn>
                              </p:par>
                            </p:childTnLst>
                          </p:cTn>
                        </p:par>
                        <p:par>
                          <p:cTn id="56" fill="hold">
                            <p:stCondLst>
                              <p:cond delay="25500"/>
                            </p:stCondLst>
                            <p:childTnLst>
                              <p:par>
                                <p:cTn id="57" presetID="9" presetClass="entr" presetSubtype="0" fill="hold" nodeType="afterEffect">
                                  <p:stCondLst>
                                    <p:cond delay="0"/>
                                  </p:stCondLst>
                                  <p:childTnLst>
                                    <p:set>
                                      <p:cBhvr>
                                        <p:cTn id="58" dur="1" fill="hold">
                                          <p:stCondLst>
                                            <p:cond delay="0"/>
                                          </p:stCondLst>
                                        </p:cTn>
                                        <p:tgtEl>
                                          <p:spTgt spid="27657">
                                            <p:txEl>
                                              <p:pRg st="5" end="5"/>
                                            </p:txEl>
                                          </p:spTgt>
                                        </p:tgtEl>
                                        <p:attrNameLst>
                                          <p:attrName>style.visibility</p:attrName>
                                        </p:attrNameLst>
                                      </p:cBhvr>
                                      <p:to>
                                        <p:strVal val="visible"/>
                                      </p:to>
                                    </p:set>
                                    <p:animEffect transition="in" filter="dissolve">
                                      <p:cBhvr>
                                        <p:cTn id="59" dur="2000"/>
                                        <p:tgtEl>
                                          <p:spTgt spid="27657">
                                            <p:txEl>
                                              <p:pRg st="5" end="5"/>
                                            </p:txEl>
                                          </p:spTgt>
                                        </p:tgtEl>
                                      </p:cBhvr>
                                    </p:animEffect>
                                  </p:childTnLst>
                                </p:cTn>
                              </p:par>
                            </p:childTnLst>
                          </p:cTn>
                        </p:par>
                        <p:par>
                          <p:cTn id="60" fill="hold">
                            <p:stCondLst>
                              <p:cond delay="27500"/>
                            </p:stCondLst>
                            <p:childTnLst>
                              <p:par>
                                <p:cTn id="61" presetID="51" presetClass="entr" presetSubtype="0" fill="hold" nodeType="afterEffect">
                                  <p:stCondLst>
                                    <p:cond delay="0"/>
                                  </p:stCondLst>
                                  <p:childTnLst>
                                    <p:set>
                                      <p:cBhvr>
                                        <p:cTn id="62" dur="1" fill="hold">
                                          <p:stCondLst>
                                            <p:cond delay="0"/>
                                          </p:stCondLst>
                                        </p:cTn>
                                        <p:tgtEl>
                                          <p:spTgt spid="27657">
                                            <p:txEl>
                                              <p:pRg st="7" end="7"/>
                                            </p:txEl>
                                          </p:spTgt>
                                        </p:tgtEl>
                                        <p:attrNameLst>
                                          <p:attrName>style.visibility</p:attrName>
                                        </p:attrNameLst>
                                      </p:cBhvr>
                                      <p:to>
                                        <p:strVal val="visible"/>
                                      </p:to>
                                    </p:set>
                                    <p:animEffect transition="in" filter="fade">
                                      <p:cBhvr>
                                        <p:cTn id="63" dur="1155" decel="100000"/>
                                        <p:tgtEl>
                                          <p:spTgt spid="27657">
                                            <p:txEl>
                                              <p:pRg st="7" end="7"/>
                                            </p:txEl>
                                          </p:spTgt>
                                        </p:tgtEl>
                                      </p:cBhvr>
                                    </p:animEffect>
                                    <p:animScale>
                                      <p:cBhvr>
                                        <p:cTn id="64" dur="1155" decel="100000"/>
                                        <p:tgtEl>
                                          <p:spTgt spid="27657">
                                            <p:txEl>
                                              <p:pRg st="7" end="7"/>
                                            </p:txEl>
                                          </p:spTgt>
                                        </p:tgtEl>
                                      </p:cBhvr>
                                      <p:from x="10000" y="10000"/>
                                      <p:to x="200000" y="450000"/>
                                    </p:animScale>
                                    <p:animScale>
                                      <p:cBhvr>
                                        <p:cTn id="65" dur="1845" accel="100000" fill="hold">
                                          <p:stCondLst>
                                            <p:cond delay="1155"/>
                                          </p:stCondLst>
                                        </p:cTn>
                                        <p:tgtEl>
                                          <p:spTgt spid="27657">
                                            <p:txEl>
                                              <p:pRg st="7" end="7"/>
                                            </p:txEl>
                                          </p:spTgt>
                                        </p:tgtEl>
                                      </p:cBhvr>
                                      <p:from x="200000" y="450000"/>
                                      <p:to x="100000" y="100000"/>
                                    </p:animScale>
                                    <p:set>
                                      <p:cBhvr>
                                        <p:cTn id="66" dur="1155" fill="hold"/>
                                        <p:tgtEl>
                                          <p:spTgt spid="27657">
                                            <p:txEl>
                                              <p:pRg st="7" end="7"/>
                                            </p:txEl>
                                          </p:spTgt>
                                        </p:tgtEl>
                                        <p:attrNameLst>
                                          <p:attrName>ppt_x</p:attrName>
                                        </p:attrNameLst>
                                      </p:cBhvr>
                                      <p:to>
                                        <p:strVal val="(0.5)"/>
                                      </p:to>
                                    </p:set>
                                    <p:anim from="(0.5)" to="(#ppt_x)" calcmode="lin" valueType="num">
                                      <p:cBhvr>
                                        <p:cTn id="67" dur="1845" accel="100000" fill="hold">
                                          <p:stCondLst>
                                            <p:cond delay="1155"/>
                                          </p:stCondLst>
                                        </p:cTn>
                                        <p:tgtEl>
                                          <p:spTgt spid="27657">
                                            <p:txEl>
                                              <p:pRg st="7" end="7"/>
                                            </p:txEl>
                                          </p:spTgt>
                                        </p:tgtEl>
                                        <p:attrNameLst>
                                          <p:attrName>ppt_x</p:attrName>
                                        </p:attrNameLst>
                                      </p:cBhvr>
                                    </p:anim>
                                    <p:set>
                                      <p:cBhvr>
                                        <p:cTn id="68" dur="1155" fill="hold"/>
                                        <p:tgtEl>
                                          <p:spTgt spid="27657">
                                            <p:txEl>
                                              <p:pRg st="7" end="7"/>
                                            </p:txEl>
                                          </p:spTgt>
                                        </p:tgtEl>
                                        <p:attrNameLst>
                                          <p:attrName>ppt_y</p:attrName>
                                        </p:attrNameLst>
                                      </p:cBhvr>
                                      <p:to>
                                        <p:strVal val="(#ppt_y+0.4)"/>
                                      </p:to>
                                    </p:set>
                                    <p:anim from="(#ppt_y+0.4)" to="(#ppt_y)" calcmode="lin" valueType="num">
                                      <p:cBhvr>
                                        <p:cTn id="69" dur="1845" accel="100000" fill="hold">
                                          <p:stCondLst>
                                            <p:cond delay="1155"/>
                                          </p:stCondLst>
                                        </p:cTn>
                                        <p:tgtEl>
                                          <p:spTgt spid="27657">
                                            <p:txEl>
                                              <p:pRg st="7" end="7"/>
                                            </p:txEl>
                                          </p:spTgt>
                                        </p:tgtEl>
                                        <p:attrNameLst>
                                          <p:attrName>ppt_y</p:attrName>
                                        </p:attrNameLst>
                                      </p:cBhvr>
                                    </p:anim>
                                  </p:childTnLst>
                                </p:cTn>
                              </p:par>
                            </p:childTnLst>
                          </p:cTn>
                        </p:par>
                        <p:par>
                          <p:cTn id="70" fill="hold">
                            <p:stCondLst>
                              <p:cond delay="30500"/>
                            </p:stCondLst>
                            <p:childTnLst>
                              <p:par>
                                <p:cTn id="71" presetID="51" presetClass="entr" presetSubtype="0" fill="hold" nodeType="afterEffect">
                                  <p:stCondLst>
                                    <p:cond delay="0"/>
                                  </p:stCondLst>
                                  <p:childTnLst>
                                    <p:set>
                                      <p:cBhvr>
                                        <p:cTn id="72" dur="1" fill="hold">
                                          <p:stCondLst>
                                            <p:cond delay="0"/>
                                          </p:stCondLst>
                                        </p:cTn>
                                        <p:tgtEl>
                                          <p:spTgt spid="27657">
                                            <p:txEl>
                                              <p:pRg st="8" end="8"/>
                                            </p:txEl>
                                          </p:spTgt>
                                        </p:tgtEl>
                                        <p:attrNameLst>
                                          <p:attrName>style.visibility</p:attrName>
                                        </p:attrNameLst>
                                      </p:cBhvr>
                                      <p:to>
                                        <p:strVal val="visible"/>
                                      </p:to>
                                    </p:set>
                                    <p:animEffect transition="in" filter="fade">
                                      <p:cBhvr>
                                        <p:cTn id="73" dur="1155" decel="100000"/>
                                        <p:tgtEl>
                                          <p:spTgt spid="27657">
                                            <p:txEl>
                                              <p:pRg st="8" end="8"/>
                                            </p:txEl>
                                          </p:spTgt>
                                        </p:tgtEl>
                                      </p:cBhvr>
                                    </p:animEffect>
                                    <p:animScale>
                                      <p:cBhvr>
                                        <p:cTn id="74" dur="1155" decel="100000"/>
                                        <p:tgtEl>
                                          <p:spTgt spid="27657">
                                            <p:txEl>
                                              <p:pRg st="8" end="8"/>
                                            </p:txEl>
                                          </p:spTgt>
                                        </p:tgtEl>
                                      </p:cBhvr>
                                      <p:from x="10000" y="10000"/>
                                      <p:to x="200000" y="450000"/>
                                    </p:animScale>
                                    <p:animScale>
                                      <p:cBhvr>
                                        <p:cTn id="75" dur="1845" accel="100000" fill="hold">
                                          <p:stCondLst>
                                            <p:cond delay="1155"/>
                                          </p:stCondLst>
                                        </p:cTn>
                                        <p:tgtEl>
                                          <p:spTgt spid="27657">
                                            <p:txEl>
                                              <p:pRg st="8" end="8"/>
                                            </p:txEl>
                                          </p:spTgt>
                                        </p:tgtEl>
                                      </p:cBhvr>
                                      <p:from x="200000" y="450000"/>
                                      <p:to x="100000" y="100000"/>
                                    </p:animScale>
                                    <p:set>
                                      <p:cBhvr>
                                        <p:cTn id="76" dur="1155" fill="hold"/>
                                        <p:tgtEl>
                                          <p:spTgt spid="27657">
                                            <p:txEl>
                                              <p:pRg st="8" end="8"/>
                                            </p:txEl>
                                          </p:spTgt>
                                        </p:tgtEl>
                                        <p:attrNameLst>
                                          <p:attrName>ppt_x</p:attrName>
                                        </p:attrNameLst>
                                      </p:cBhvr>
                                      <p:to>
                                        <p:strVal val="(0.5)"/>
                                      </p:to>
                                    </p:set>
                                    <p:anim from="(0.5)" to="(#ppt_x)" calcmode="lin" valueType="num">
                                      <p:cBhvr>
                                        <p:cTn id="77" dur="1845" accel="100000" fill="hold">
                                          <p:stCondLst>
                                            <p:cond delay="1155"/>
                                          </p:stCondLst>
                                        </p:cTn>
                                        <p:tgtEl>
                                          <p:spTgt spid="27657">
                                            <p:txEl>
                                              <p:pRg st="8" end="8"/>
                                            </p:txEl>
                                          </p:spTgt>
                                        </p:tgtEl>
                                        <p:attrNameLst>
                                          <p:attrName>ppt_x</p:attrName>
                                        </p:attrNameLst>
                                      </p:cBhvr>
                                    </p:anim>
                                    <p:set>
                                      <p:cBhvr>
                                        <p:cTn id="78" dur="1155" fill="hold"/>
                                        <p:tgtEl>
                                          <p:spTgt spid="27657">
                                            <p:txEl>
                                              <p:pRg st="8" end="8"/>
                                            </p:txEl>
                                          </p:spTgt>
                                        </p:tgtEl>
                                        <p:attrNameLst>
                                          <p:attrName>ppt_y</p:attrName>
                                        </p:attrNameLst>
                                      </p:cBhvr>
                                      <p:to>
                                        <p:strVal val="(#ppt_y+0.4)"/>
                                      </p:to>
                                    </p:set>
                                    <p:anim from="(#ppt_y+0.4)" to="(#ppt_y)" calcmode="lin" valueType="num">
                                      <p:cBhvr>
                                        <p:cTn id="79" dur="1845" accel="100000" fill="hold">
                                          <p:stCondLst>
                                            <p:cond delay="1155"/>
                                          </p:stCondLst>
                                        </p:cTn>
                                        <p:tgtEl>
                                          <p:spTgt spid="27657">
                                            <p:txEl>
                                              <p:pRg st="8" end="8"/>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4800" b="1" dirty="0" smtClean="0"/>
              <a:t>What is the difference between a cause and effect?</a:t>
            </a:r>
          </a:p>
          <a:p>
            <a:pPr>
              <a:buNone/>
            </a:pPr>
            <a:r>
              <a:rPr lang="en-US" sz="4800" dirty="0" smtClean="0"/>
              <a:t>	</a:t>
            </a:r>
          </a:p>
          <a:p>
            <a:pPr>
              <a:buNone/>
            </a:pPr>
            <a:r>
              <a:rPr lang="en-US" sz="4400" dirty="0" smtClean="0"/>
              <a:t>	Remember to restate the question when answering.</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457200" y="381000"/>
            <a:ext cx="8229600" cy="6096000"/>
          </a:xfrm>
          <a:prstGeom prst="rect">
            <a:avLst/>
          </a:prstGeom>
          <a:noFill/>
          <a:ln w="76200" cmpd="tri">
            <a:solidFill>
              <a:schemeClr val="tx1"/>
            </a:solidFill>
            <a:miter lim="800000"/>
            <a:headEnd/>
            <a:tailEnd/>
          </a:ln>
        </p:spPr>
        <p:txBody>
          <a:bodyPr wrap="none" anchor="ctr"/>
          <a:lstStyle/>
          <a:p>
            <a:endParaRPr lang="en-US" dirty="0"/>
          </a:p>
        </p:txBody>
      </p:sp>
      <p:sp>
        <p:nvSpPr>
          <p:cNvPr id="4101" name="Text Box 5"/>
          <p:cNvSpPr txBox="1">
            <a:spLocks noChangeArrowheads="1"/>
          </p:cNvSpPr>
          <p:nvPr/>
        </p:nvSpPr>
        <p:spPr bwMode="auto">
          <a:xfrm>
            <a:off x="1447800" y="990600"/>
            <a:ext cx="6096000" cy="523204"/>
          </a:xfrm>
          <a:prstGeom prst="rect">
            <a:avLst/>
          </a:prstGeom>
          <a:noFill/>
          <a:ln w="9525">
            <a:noFill/>
            <a:miter lim="800000"/>
            <a:headEnd/>
            <a:tailEnd/>
          </a:ln>
        </p:spPr>
        <p:txBody>
          <a:bodyPr lIns="91425" tIns="45712" rIns="91425" bIns="45712">
            <a:spAutoFit/>
          </a:bodyPr>
          <a:lstStyle/>
          <a:p>
            <a:pPr algn="ctr"/>
            <a:r>
              <a:rPr lang="en-US" sz="2800" dirty="0"/>
              <a:t>I fell down and broke my leg.</a:t>
            </a:r>
          </a:p>
        </p:txBody>
      </p:sp>
      <p:pic>
        <p:nvPicPr>
          <p:cNvPr id="4103" name="Picture 7" descr="MCj03479350000[1]"/>
          <p:cNvPicPr>
            <a:picLocks noChangeAspect="1" noChangeArrowheads="1"/>
          </p:cNvPicPr>
          <p:nvPr/>
        </p:nvPicPr>
        <p:blipFill>
          <a:blip r:embed="rId2" cstate="print"/>
          <a:srcRect/>
          <a:stretch>
            <a:fillRect/>
          </a:stretch>
        </p:blipFill>
        <p:spPr bwMode="auto">
          <a:xfrm>
            <a:off x="2286000" y="2743200"/>
            <a:ext cx="3733800" cy="3538538"/>
          </a:xfrm>
          <a:prstGeom prst="rect">
            <a:avLst/>
          </a:prstGeom>
          <a:noFill/>
          <a:ln w="9525">
            <a:noFill/>
            <a:miter lim="800000"/>
            <a:headEnd/>
            <a:tailEnd/>
          </a:ln>
        </p:spPr>
      </p:pic>
      <p:sp>
        <p:nvSpPr>
          <p:cNvPr id="4104" name="Text Box 8"/>
          <p:cNvSpPr txBox="1">
            <a:spLocks noChangeArrowheads="1"/>
          </p:cNvSpPr>
          <p:nvPr/>
        </p:nvSpPr>
        <p:spPr bwMode="auto">
          <a:xfrm>
            <a:off x="963545" y="3505200"/>
            <a:ext cx="3267211" cy="1477311"/>
          </a:xfrm>
          <a:prstGeom prst="rect">
            <a:avLst/>
          </a:prstGeom>
          <a:noFill/>
          <a:ln w="9525">
            <a:noFill/>
            <a:miter lim="800000"/>
            <a:headEnd/>
            <a:tailEnd/>
          </a:ln>
        </p:spPr>
        <p:txBody>
          <a:bodyPr wrap="none" lIns="91425" tIns="45712" rIns="91425" bIns="45712">
            <a:spAutoFit/>
          </a:bodyPr>
          <a:lstStyle/>
          <a:p>
            <a:pPr algn="ctr"/>
            <a:r>
              <a:rPr lang="en-US" b="1" dirty="0">
                <a:latin typeface="Comic Sans MS" pitchFamily="66" charset="0"/>
              </a:rPr>
              <a:t>An effect is what happens </a:t>
            </a:r>
          </a:p>
          <a:p>
            <a:pPr algn="ctr"/>
            <a:r>
              <a:rPr lang="en-US" b="1" dirty="0">
                <a:latin typeface="Comic Sans MS" pitchFamily="66" charset="0"/>
              </a:rPr>
              <a:t>As a result of the cause.</a:t>
            </a:r>
          </a:p>
          <a:p>
            <a:pPr algn="ctr"/>
            <a:r>
              <a:rPr lang="en-US" b="1" dirty="0">
                <a:latin typeface="Comic Sans MS" pitchFamily="66" charset="0"/>
              </a:rPr>
              <a:t>IT HAPPENS </a:t>
            </a:r>
            <a:r>
              <a:rPr lang="en-US" b="1" dirty="0" smtClean="0">
                <a:latin typeface="Comic Sans MS" pitchFamily="66" charset="0"/>
              </a:rPr>
              <a:t>2</a:t>
            </a:r>
            <a:r>
              <a:rPr lang="en-US" b="1" baseline="30000" dirty="0" smtClean="0">
                <a:latin typeface="Comic Sans MS" pitchFamily="66" charset="0"/>
              </a:rPr>
              <a:t>ND</a:t>
            </a:r>
            <a:endParaRPr lang="en-US" b="1" dirty="0" smtClean="0">
              <a:latin typeface="Comic Sans MS" pitchFamily="66" charset="0"/>
            </a:endParaRPr>
          </a:p>
          <a:p>
            <a:pPr algn="ctr"/>
            <a:endParaRPr lang="en-US" b="1" dirty="0" smtClean="0">
              <a:latin typeface="Comic Sans MS" pitchFamily="66" charset="0"/>
            </a:endParaRPr>
          </a:p>
          <a:p>
            <a:pPr algn="ctr"/>
            <a:r>
              <a:rPr lang="en-US" b="1" dirty="0" smtClean="0">
                <a:latin typeface="Comic Sans MS" pitchFamily="66" charset="0"/>
              </a:rPr>
              <a:t>This is the WHAT</a:t>
            </a:r>
            <a:endParaRPr lang="en-US" b="1" dirty="0">
              <a:latin typeface="Comic Sans MS" pitchFamily="66" charset="0"/>
            </a:endParaRPr>
          </a:p>
        </p:txBody>
      </p:sp>
      <p:sp>
        <p:nvSpPr>
          <p:cNvPr id="2" name="Rectangle 1"/>
          <p:cNvSpPr/>
          <p:nvPr/>
        </p:nvSpPr>
        <p:spPr>
          <a:xfrm>
            <a:off x="2707547" y="1513804"/>
            <a:ext cx="3728906" cy="1862048"/>
          </a:xfrm>
          <a:prstGeom prst="rect">
            <a:avLst/>
          </a:prstGeom>
          <a:noFill/>
        </p:spPr>
        <p:txBody>
          <a:bodyPr wrap="none" lIns="91440" tIns="45720" rIns="91440" bIns="45720">
            <a:spAutoFit/>
          </a:bodyPr>
          <a:lstStyle/>
          <a:p>
            <a:pPr algn="ctr"/>
            <a:r>
              <a:rPr lang="en-US" sz="11500" b="1" kern="10"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Impact"/>
              </a:rPr>
              <a:t>effect</a:t>
            </a:r>
            <a:endParaRPr lang="en-US" sz="115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ransition advTm="1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4101"/>
                                        </p:tgtEl>
                                        <p:attrNameLst>
                                          <p:attrName>style.visibility</p:attrName>
                                        </p:attrNameLst>
                                      </p:cBhvr>
                                      <p:to>
                                        <p:strVal val="visible"/>
                                      </p:to>
                                    </p:set>
                                    <p:anim calcmode="lin" valueType="num">
                                      <p:cBhvr>
                                        <p:cTn id="7" dur="1000" fill="hold"/>
                                        <p:tgtEl>
                                          <p:spTgt spid="4101"/>
                                        </p:tgtEl>
                                        <p:attrNameLst>
                                          <p:attrName>ppt_w</p:attrName>
                                        </p:attrNameLst>
                                      </p:cBhvr>
                                      <p:tavLst>
                                        <p:tav tm="0">
                                          <p:val>
                                            <p:strVal val="#ppt_w*0.70"/>
                                          </p:val>
                                        </p:tav>
                                        <p:tav tm="100000">
                                          <p:val>
                                            <p:strVal val="#ppt_w"/>
                                          </p:val>
                                        </p:tav>
                                      </p:tavLst>
                                    </p:anim>
                                    <p:anim calcmode="lin" valueType="num">
                                      <p:cBhvr>
                                        <p:cTn id="8" dur="1000" fill="hold"/>
                                        <p:tgtEl>
                                          <p:spTgt spid="4101"/>
                                        </p:tgtEl>
                                        <p:attrNameLst>
                                          <p:attrName>ppt_h</p:attrName>
                                        </p:attrNameLst>
                                      </p:cBhvr>
                                      <p:tavLst>
                                        <p:tav tm="0">
                                          <p:val>
                                            <p:strVal val="#ppt_h"/>
                                          </p:val>
                                        </p:tav>
                                        <p:tav tm="100000">
                                          <p:val>
                                            <p:strVal val="#ppt_h"/>
                                          </p:val>
                                        </p:tav>
                                      </p:tavLst>
                                    </p:anim>
                                    <p:animEffect transition="in" filter="fade">
                                      <p:cBhvr>
                                        <p:cTn id="9" dur="1000"/>
                                        <p:tgtEl>
                                          <p:spTgt spid="4101"/>
                                        </p:tgtEl>
                                      </p:cBhvr>
                                    </p:animEffect>
                                  </p:childTnLst>
                                </p:cTn>
                              </p:par>
                            </p:childTnLst>
                          </p:cTn>
                        </p:par>
                      </p:childTnLst>
                    </p:cTn>
                  </p:par>
                  <p:par>
                    <p:cTn id="10" fill="hold">
                      <p:stCondLst>
                        <p:cond delay="indefinite"/>
                      </p:stCondLst>
                      <p:childTnLst>
                        <p:par>
                          <p:cTn id="11" fill="hold">
                            <p:stCondLst>
                              <p:cond delay="0"/>
                            </p:stCondLst>
                            <p:childTnLst>
                              <p:par>
                                <p:cTn id="12" presetID="19" presetClass="entr" presetSubtype="10" fill="hold" grpId="0" nodeType="clickEffect">
                                  <p:stCondLst>
                                    <p:cond delay="0"/>
                                  </p:stCondLst>
                                  <p:childTnLst>
                                    <p:set>
                                      <p:cBhvr>
                                        <p:cTn id="13" dur="1" fill="hold">
                                          <p:stCondLst>
                                            <p:cond delay="0"/>
                                          </p:stCondLst>
                                        </p:cTn>
                                        <p:tgtEl>
                                          <p:spTgt spid="4104"/>
                                        </p:tgtEl>
                                        <p:attrNameLst>
                                          <p:attrName>style.visibility</p:attrName>
                                        </p:attrNameLst>
                                      </p:cBhvr>
                                      <p:to>
                                        <p:strVal val="visible"/>
                                      </p:to>
                                    </p:set>
                                    <p:anim calcmode="lin" valueType="num">
                                      <p:cBhvr>
                                        <p:cTn id="14" dur="5000" fill="hold"/>
                                        <p:tgtEl>
                                          <p:spTgt spid="4104"/>
                                        </p:tgtEl>
                                        <p:attrNameLst>
                                          <p:attrName>ppt_w</p:attrName>
                                        </p:attrNameLst>
                                      </p:cBhvr>
                                      <p:tavLst>
                                        <p:tav tm="0" fmla="#ppt_w*sin(2.5*pi*$)">
                                          <p:val>
                                            <p:fltVal val="0"/>
                                          </p:val>
                                        </p:tav>
                                        <p:tav tm="100000">
                                          <p:val>
                                            <p:fltVal val="1"/>
                                          </p:val>
                                        </p:tav>
                                      </p:tavLst>
                                    </p:anim>
                                    <p:anim calcmode="lin" valueType="num">
                                      <p:cBhvr>
                                        <p:cTn id="15" dur="5000" fill="hold"/>
                                        <p:tgtEl>
                                          <p:spTgt spid="4104"/>
                                        </p:tgtEl>
                                        <p:attrNameLst>
                                          <p:attrName>ppt_h</p:attrName>
                                        </p:attrNameLst>
                                      </p:cBhvr>
                                      <p:tavLst>
                                        <p:tav tm="0">
                                          <p:val>
                                            <p:strVal val="#ppt_h"/>
                                          </p:val>
                                        </p:tav>
                                        <p:tav tm="100000">
                                          <p:val>
                                            <p:strVal val="#ppt_h"/>
                                          </p:val>
                                        </p:tav>
                                      </p:tavLst>
                                    </p:anim>
                                  </p:childTnLst>
                                </p:cTn>
                              </p:par>
                            </p:childTnLst>
                          </p:cTn>
                        </p:par>
                        <p:par>
                          <p:cTn id="16" fill="hold">
                            <p:stCondLst>
                              <p:cond delay="5000"/>
                            </p:stCondLst>
                            <p:childTnLst>
                              <p:par>
                                <p:cTn id="17" presetID="7" presetClass="entr" presetSubtype="4" fill="hold" nodeType="afterEffect">
                                  <p:stCondLst>
                                    <p:cond delay="0"/>
                                  </p:stCondLst>
                                  <p:childTnLst>
                                    <p:set>
                                      <p:cBhvr>
                                        <p:cTn id="18" dur="1" fill="hold">
                                          <p:stCondLst>
                                            <p:cond delay="0"/>
                                          </p:stCondLst>
                                        </p:cTn>
                                        <p:tgtEl>
                                          <p:spTgt spid="4103"/>
                                        </p:tgtEl>
                                        <p:attrNameLst>
                                          <p:attrName>style.visibility</p:attrName>
                                        </p:attrNameLst>
                                      </p:cBhvr>
                                      <p:to>
                                        <p:strVal val="visible"/>
                                      </p:to>
                                    </p:set>
                                    <p:anim calcmode="lin" valueType="num">
                                      <p:cBhvr additive="base">
                                        <p:cTn id="19" dur="2000" fill="hold"/>
                                        <p:tgtEl>
                                          <p:spTgt spid="4103"/>
                                        </p:tgtEl>
                                        <p:attrNameLst>
                                          <p:attrName>ppt_x</p:attrName>
                                        </p:attrNameLst>
                                      </p:cBhvr>
                                      <p:tavLst>
                                        <p:tav tm="0">
                                          <p:val>
                                            <p:strVal val="#ppt_x"/>
                                          </p:val>
                                        </p:tav>
                                        <p:tav tm="100000">
                                          <p:val>
                                            <p:strVal val="#ppt_x"/>
                                          </p:val>
                                        </p:tav>
                                      </p:tavLst>
                                    </p:anim>
                                    <p:anim calcmode="lin" valueType="num">
                                      <p:cBhvr additive="base">
                                        <p:cTn id="20" dur="2000" fill="hold"/>
                                        <p:tgtEl>
                                          <p:spTgt spid="41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WordArt 5"/>
          <p:cNvSpPr>
            <a:spLocks noChangeArrowheads="1" noChangeShapeType="1" noTextEdit="1"/>
          </p:cNvSpPr>
          <p:nvPr/>
        </p:nvSpPr>
        <p:spPr bwMode="auto">
          <a:xfrm>
            <a:off x="762000" y="381000"/>
            <a:ext cx="4114800" cy="1371600"/>
          </a:xfrm>
          <a:prstGeom prst="rect">
            <a:avLst/>
          </a:prstGeom>
        </p:spPr>
        <p:txBody>
          <a:bodyPr wrap="none" fromWordArt="1">
            <a:prstTxWarp prst="textPlain">
              <a:avLst>
                <a:gd name="adj" fmla="val 50000"/>
              </a:avLst>
            </a:prstTxWarp>
          </a:bodyPr>
          <a:lstStyle/>
          <a:p>
            <a:pPr algn="ctr"/>
            <a:r>
              <a:rPr lang="en-US" sz="3600" kern="10" dirty="0">
                <a:ln w="9525">
                  <a:solidFill>
                    <a:srgbClr val="000000"/>
                  </a:solidFill>
                  <a:round/>
                  <a:headEnd/>
                  <a:tailEnd/>
                </a:ln>
                <a:solidFill>
                  <a:schemeClr val="folHlink"/>
                </a:solidFill>
                <a:latin typeface="Arial Black"/>
              </a:rPr>
              <a:t>C-----ause</a:t>
            </a:r>
          </a:p>
        </p:txBody>
      </p:sp>
      <p:sp>
        <p:nvSpPr>
          <p:cNvPr id="3078" name="WordArt 6"/>
          <p:cNvSpPr>
            <a:spLocks noChangeArrowheads="1" noChangeShapeType="1" noTextEdit="1"/>
          </p:cNvSpPr>
          <p:nvPr/>
        </p:nvSpPr>
        <p:spPr bwMode="auto">
          <a:xfrm>
            <a:off x="3886200" y="4724400"/>
            <a:ext cx="4191000" cy="1333500"/>
          </a:xfrm>
          <a:prstGeom prst="rect">
            <a:avLst/>
          </a:prstGeom>
        </p:spPr>
        <p:txBody>
          <a:bodyPr wrap="none" fromWordArt="1">
            <a:prstTxWarp prst="textPlain">
              <a:avLst>
                <a:gd name="adj" fmla="val 50000"/>
              </a:avLst>
            </a:prstTxWarp>
          </a:bodyPr>
          <a:lstStyle/>
          <a:p>
            <a:pPr algn="ctr"/>
            <a:r>
              <a:rPr lang="en-US" sz="3600" kern="10" dirty="0">
                <a:ln w="9525">
                  <a:solidFill>
                    <a:srgbClr val="000000"/>
                  </a:solidFill>
                  <a:round/>
                  <a:headEnd/>
                  <a:tailEnd/>
                </a:ln>
                <a:solidFill>
                  <a:schemeClr val="folHlink"/>
                </a:solidFill>
                <a:latin typeface="Arial Black"/>
              </a:rPr>
              <a:t>E-----ffect</a:t>
            </a:r>
          </a:p>
        </p:txBody>
      </p:sp>
      <p:sp>
        <p:nvSpPr>
          <p:cNvPr id="3079" name="WordArt 7"/>
          <p:cNvSpPr>
            <a:spLocks noChangeArrowheads="1" noChangeShapeType="1" noTextEdit="1"/>
          </p:cNvSpPr>
          <p:nvPr/>
        </p:nvSpPr>
        <p:spPr bwMode="auto">
          <a:xfrm>
            <a:off x="2286000" y="2209800"/>
            <a:ext cx="849313" cy="1076325"/>
          </a:xfrm>
          <a:prstGeom prst="rect">
            <a:avLst/>
          </a:prstGeom>
        </p:spPr>
        <p:txBody>
          <a:bodyPr wrap="none" fromWordArt="1">
            <a:prstTxWarp prst="textPlain">
              <a:avLst>
                <a:gd name="adj" fmla="val 50000"/>
              </a:avLst>
            </a:prstTxWarp>
          </a:bodyPr>
          <a:lstStyle/>
          <a:p>
            <a:pPr algn="ctr"/>
            <a:r>
              <a:rPr lang="en-US" sz="6000" kern="10" dirty="0">
                <a:ln w="12700">
                  <a:solidFill>
                    <a:srgbClr val="EAEAEA"/>
                  </a:solidFill>
                  <a:round/>
                  <a:headEnd/>
                  <a:tailEnd/>
                </a:ln>
                <a:solidFill>
                  <a:srgbClr val="9400ED"/>
                </a:solidFill>
                <a:effectLst>
                  <a:outerShdw dist="35921" dir="2700000" sy="50000" kx="2115830" algn="bl" rotWithShape="0">
                    <a:srgbClr val="C0C0C0">
                      <a:alpha val="79999"/>
                    </a:srgbClr>
                  </a:outerShdw>
                </a:effectLst>
                <a:latin typeface="Arial Black"/>
              </a:rPr>
              <a:t>C </a:t>
            </a:r>
          </a:p>
        </p:txBody>
      </p:sp>
      <p:sp>
        <p:nvSpPr>
          <p:cNvPr id="2" name="WordArt 8"/>
          <p:cNvSpPr>
            <a:spLocks noChangeArrowheads="1" noChangeShapeType="1" noTextEdit="1"/>
          </p:cNvSpPr>
          <p:nvPr/>
        </p:nvSpPr>
        <p:spPr bwMode="auto">
          <a:xfrm>
            <a:off x="2971800" y="2514600"/>
            <a:ext cx="1752600" cy="647700"/>
          </a:xfrm>
          <a:prstGeom prst="rect">
            <a:avLst/>
          </a:prstGeom>
        </p:spPr>
        <p:txBody>
          <a:bodyPr wrap="none" fromWordArt="1">
            <a:prstTxWarp prst="textPlain">
              <a:avLst>
                <a:gd name="adj" fmla="val 50000"/>
              </a:avLst>
            </a:prstTxWarp>
          </a:bodyPr>
          <a:lstStyle/>
          <a:p>
            <a:pPr algn="ctr"/>
            <a:r>
              <a:rPr lang="en-US" sz="36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before </a:t>
            </a:r>
          </a:p>
        </p:txBody>
      </p:sp>
      <p:sp>
        <p:nvSpPr>
          <p:cNvPr id="3081" name="WordArt 9"/>
          <p:cNvSpPr>
            <a:spLocks noChangeArrowheads="1" noChangeShapeType="1" noTextEdit="1"/>
          </p:cNvSpPr>
          <p:nvPr/>
        </p:nvSpPr>
        <p:spPr bwMode="auto">
          <a:xfrm>
            <a:off x="4876800" y="2209800"/>
            <a:ext cx="552450" cy="1076325"/>
          </a:xfrm>
          <a:prstGeom prst="rect">
            <a:avLst/>
          </a:prstGeom>
        </p:spPr>
        <p:txBody>
          <a:bodyPr wrap="none" fromWordArt="1">
            <a:prstTxWarp prst="textPlain">
              <a:avLst>
                <a:gd name="adj" fmla="val 50000"/>
              </a:avLst>
            </a:prstTxWarp>
          </a:bodyPr>
          <a:lstStyle/>
          <a:p>
            <a:pPr algn="ctr"/>
            <a:r>
              <a:rPr lang="en-US" sz="6000" kern="10" dirty="0">
                <a:ln w="12700">
                  <a:solidFill>
                    <a:srgbClr val="EAEAEA"/>
                  </a:solidFill>
                  <a:round/>
                  <a:headEnd/>
                  <a:tailEnd/>
                </a:ln>
                <a:solidFill>
                  <a:srgbClr val="9400ED"/>
                </a:solidFill>
                <a:effectLst>
                  <a:outerShdw dist="35921" dir="2700000" sy="50000" kx="2115830" algn="bl" rotWithShape="0">
                    <a:srgbClr val="C0C0C0">
                      <a:alpha val="79999"/>
                    </a:srgbClr>
                  </a:outerShdw>
                </a:effectLst>
                <a:latin typeface="Arial Black"/>
              </a:rPr>
              <a:t>E</a:t>
            </a:r>
          </a:p>
        </p:txBody>
      </p:sp>
      <p:sp>
        <p:nvSpPr>
          <p:cNvPr id="3" name="Text Box 10"/>
          <p:cNvSpPr txBox="1">
            <a:spLocks noChangeArrowheads="1"/>
          </p:cNvSpPr>
          <p:nvPr/>
        </p:nvSpPr>
        <p:spPr bwMode="auto">
          <a:xfrm>
            <a:off x="2362200" y="3276600"/>
            <a:ext cx="2819400" cy="1190625"/>
          </a:xfrm>
          <a:prstGeom prst="rect">
            <a:avLst/>
          </a:prstGeom>
          <a:noFill/>
          <a:ln w="9525">
            <a:noFill/>
            <a:miter lim="800000"/>
            <a:headEnd/>
            <a:tailEnd/>
          </a:ln>
        </p:spPr>
        <p:txBody>
          <a:bodyPr lIns="91425" tIns="45712" rIns="91425" bIns="45712">
            <a:spAutoFit/>
          </a:bodyPr>
          <a:lstStyle/>
          <a:p>
            <a:pPr algn="ctr"/>
            <a:r>
              <a:rPr lang="en-US" dirty="0">
                <a:latin typeface="Impact" pitchFamily="34" charset="0"/>
              </a:rPr>
              <a:t>In our </a:t>
            </a:r>
            <a:r>
              <a:rPr lang="en-US" b="1" dirty="0">
                <a:latin typeface="Impact" pitchFamily="34" charset="0"/>
              </a:rPr>
              <a:t>ABC’s</a:t>
            </a:r>
          </a:p>
          <a:p>
            <a:pPr algn="ctr"/>
            <a:r>
              <a:rPr lang="en-US" dirty="0">
                <a:latin typeface="Impact" pitchFamily="34" charset="0"/>
              </a:rPr>
              <a:t>and</a:t>
            </a:r>
          </a:p>
          <a:p>
            <a:pPr algn="ctr"/>
            <a:r>
              <a:rPr lang="en-US" b="1" dirty="0">
                <a:latin typeface="Impact" pitchFamily="34" charset="0"/>
              </a:rPr>
              <a:t>3</a:t>
            </a:r>
            <a:r>
              <a:rPr lang="en-US" dirty="0">
                <a:latin typeface="Impact" pitchFamily="34" charset="0"/>
              </a:rPr>
              <a:t> before </a:t>
            </a:r>
            <a:r>
              <a:rPr lang="en-US" b="1" dirty="0">
                <a:latin typeface="Impact" pitchFamily="34" charset="0"/>
              </a:rPr>
              <a:t>4</a:t>
            </a:r>
          </a:p>
          <a:p>
            <a:pPr algn="ctr"/>
            <a:r>
              <a:rPr lang="en-US" dirty="0">
                <a:latin typeface="Impact" pitchFamily="34" charset="0"/>
              </a:rPr>
              <a:t>when </a:t>
            </a:r>
            <a:r>
              <a:rPr lang="en-US" dirty="0" smtClean="0">
                <a:latin typeface="Impact" pitchFamily="34" charset="0"/>
              </a:rPr>
              <a:t> we </a:t>
            </a:r>
            <a:r>
              <a:rPr lang="en-US" dirty="0">
                <a:latin typeface="Impact" pitchFamily="34" charset="0"/>
              </a:rPr>
              <a:t>count!</a:t>
            </a:r>
          </a:p>
        </p:txBody>
      </p:sp>
      <p:sp>
        <p:nvSpPr>
          <p:cNvPr id="3083" name="Text Box 11"/>
          <p:cNvSpPr txBox="1">
            <a:spLocks noChangeArrowheads="1"/>
          </p:cNvSpPr>
          <p:nvPr/>
        </p:nvSpPr>
        <p:spPr bwMode="auto">
          <a:xfrm>
            <a:off x="5562600" y="685800"/>
            <a:ext cx="2606675" cy="1006475"/>
          </a:xfrm>
          <a:prstGeom prst="rect">
            <a:avLst/>
          </a:prstGeom>
          <a:noFill/>
          <a:ln w="9525">
            <a:noFill/>
            <a:miter lim="800000"/>
            <a:headEnd/>
            <a:tailEnd/>
          </a:ln>
        </p:spPr>
        <p:txBody>
          <a:bodyPr wrap="none" lIns="91425" tIns="45712" rIns="91425" bIns="45712">
            <a:spAutoFit/>
          </a:bodyPr>
          <a:lstStyle/>
          <a:p>
            <a:r>
              <a:rPr lang="en-US" sz="6000" dirty="0"/>
              <a:t>Why ?</a:t>
            </a:r>
          </a:p>
        </p:txBody>
      </p:sp>
      <p:sp>
        <p:nvSpPr>
          <p:cNvPr id="4" name="Rectangle 14"/>
          <p:cNvSpPr>
            <a:spLocks noChangeArrowheads="1"/>
          </p:cNvSpPr>
          <p:nvPr/>
        </p:nvSpPr>
        <p:spPr bwMode="auto">
          <a:xfrm>
            <a:off x="1752600" y="2057400"/>
            <a:ext cx="4114800" cy="2438400"/>
          </a:xfrm>
          <a:prstGeom prst="rect">
            <a:avLst/>
          </a:prstGeom>
          <a:noFill/>
          <a:ln w="76200">
            <a:solidFill>
              <a:schemeClr val="tx1"/>
            </a:solidFill>
            <a:miter lim="800000"/>
            <a:headEnd/>
            <a:tailEnd/>
          </a:ln>
        </p:spPr>
        <p:txBody>
          <a:bodyPr wrap="none" anchor="ctr"/>
          <a:lstStyle/>
          <a:p>
            <a:endParaRPr lang="en-US" dirty="0"/>
          </a:p>
        </p:txBody>
      </p:sp>
      <p:sp>
        <p:nvSpPr>
          <p:cNvPr id="3087" name="Text Box 15"/>
          <p:cNvSpPr txBox="1">
            <a:spLocks noChangeArrowheads="1"/>
          </p:cNvSpPr>
          <p:nvPr/>
        </p:nvSpPr>
        <p:spPr bwMode="auto">
          <a:xfrm>
            <a:off x="457200" y="5029200"/>
            <a:ext cx="2822575" cy="1006475"/>
          </a:xfrm>
          <a:prstGeom prst="rect">
            <a:avLst/>
          </a:prstGeom>
          <a:noFill/>
          <a:ln w="9525">
            <a:noFill/>
            <a:miter lim="800000"/>
            <a:headEnd/>
            <a:tailEnd/>
          </a:ln>
        </p:spPr>
        <p:txBody>
          <a:bodyPr wrap="none" lIns="91425" tIns="45712" rIns="91425" bIns="45712">
            <a:spAutoFit/>
          </a:bodyPr>
          <a:lstStyle/>
          <a:p>
            <a:r>
              <a:rPr lang="en-US" sz="6000" dirty="0"/>
              <a:t>What?</a:t>
            </a:r>
          </a:p>
        </p:txBody>
      </p:sp>
      <p:sp>
        <p:nvSpPr>
          <p:cNvPr id="5" name="Rectangle 16"/>
          <p:cNvSpPr>
            <a:spLocks noChangeArrowheads="1"/>
          </p:cNvSpPr>
          <p:nvPr/>
        </p:nvSpPr>
        <p:spPr bwMode="auto">
          <a:xfrm>
            <a:off x="304800" y="304800"/>
            <a:ext cx="8610600" cy="6248400"/>
          </a:xfrm>
          <a:prstGeom prst="rect">
            <a:avLst/>
          </a:prstGeom>
          <a:noFill/>
          <a:ln w="76200">
            <a:solidFill>
              <a:schemeClr val="tx1"/>
            </a:solidFill>
            <a:miter lim="800000"/>
            <a:headEnd/>
            <a:tailEnd/>
          </a:ln>
        </p:spPr>
        <p:txBody>
          <a:bodyPr wrap="none" anchor="ctr"/>
          <a:lstStyle/>
          <a:p>
            <a:endParaRPr lang="en-US" dirty="0"/>
          </a:p>
        </p:txBody>
      </p:sp>
      <p:sp>
        <p:nvSpPr>
          <p:cNvPr id="3090" name="Text Box 18"/>
          <p:cNvSpPr txBox="1">
            <a:spLocks noChangeArrowheads="1"/>
          </p:cNvSpPr>
          <p:nvPr/>
        </p:nvSpPr>
        <p:spPr bwMode="auto">
          <a:xfrm>
            <a:off x="5929313" y="1484313"/>
            <a:ext cx="2376487" cy="701675"/>
          </a:xfrm>
          <a:prstGeom prst="rect">
            <a:avLst/>
          </a:prstGeom>
          <a:noFill/>
          <a:ln w="9525">
            <a:noFill/>
            <a:miter lim="800000"/>
            <a:headEnd/>
            <a:tailEnd/>
          </a:ln>
        </p:spPr>
        <p:txBody>
          <a:bodyPr lIns="91425" tIns="45712" rIns="91425" bIns="45712">
            <a:spAutoFit/>
          </a:bodyPr>
          <a:lstStyle/>
          <a:p>
            <a:r>
              <a:rPr lang="en-US" dirty="0">
                <a:latin typeface="Arial" pitchFamily="34" charset="0"/>
              </a:rPr>
              <a:t>1      2      </a:t>
            </a:r>
            <a:r>
              <a:rPr lang="en-US" sz="4000" dirty="0">
                <a:latin typeface="Arial" pitchFamily="34" charset="0"/>
              </a:rPr>
              <a:t>3 </a:t>
            </a:r>
          </a:p>
        </p:txBody>
      </p:sp>
      <p:sp>
        <p:nvSpPr>
          <p:cNvPr id="3091" name="Text Box 19"/>
          <p:cNvSpPr txBox="1">
            <a:spLocks noChangeArrowheads="1"/>
          </p:cNvSpPr>
          <p:nvPr/>
        </p:nvSpPr>
        <p:spPr bwMode="auto">
          <a:xfrm>
            <a:off x="609600" y="5903913"/>
            <a:ext cx="3124200" cy="701675"/>
          </a:xfrm>
          <a:prstGeom prst="rect">
            <a:avLst/>
          </a:prstGeom>
          <a:noFill/>
          <a:ln w="9525">
            <a:noFill/>
            <a:miter lim="800000"/>
            <a:headEnd/>
            <a:tailEnd/>
          </a:ln>
        </p:spPr>
        <p:txBody>
          <a:bodyPr lIns="91425" tIns="45712" rIns="91425" bIns="45712">
            <a:spAutoFit/>
          </a:bodyPr>
          <a:lstStyle/>
          <a:p>
            <a:r>
              <a:rPr lang="en-US" dirty="0">
                <a:latin typeface="Arial" pitchFamily="34" charset="0"/>
              </a:rPr>
              <a:t>    1        2      3     </a:t>
            </a:r>
            <a:r>
              <a:rPr lang="en-US" sz="4000" dirty="0">
                <a:latin typeface="Arial" pitchFamily="34" charset="0"/>
              </a:rPr>
              <a:t>4</a:t>
            </a:r>
          </a:p>
        </p:txBody>
      </p:sp>
      <p:pic>
        <p:nvPicPr>
          <p:cNvPr id="3093" name="Picture 21" descr="MCj04247360000[1]"/>
          <p:cNvPicPr>
            <a:picLocks noChangeAspect="1" noChangeArrowheads="1"/>
          </p:cNvPicPr>
          <p:nvPr/>
        </p:nvPicPr>
        <p:blipFill>
          <a:blip r:embed="rId2" cstate="print"/>
          <a:srcRect/>
          <a:stretch>
            <a:fillRect/>
          </a:stretch>
        </p:blipFill>
        <p:spPr bwMode="auto">
          <a:xfrm>
            <a:off x="6553200" y="2590800"/>
            <a:ext cx="1835150" cy="1479550"/>
          </a:xfrm>
          <a:prstGeom prst="rect">
            <a:avLst/>
          </a:prstGeom>
          <a:noFill/>
          <a:ln w="9525">
            <a:noFill/>
            <a:miter lim="800000"/>
            <a:headEnd/>
            <a:tailEnd/>
          </a:ln>
        </p:spPr>
      </p:pic>
    </p:spTree>
  </p:cSld>
  <p:clrMapOvr>
    <a:masterClrMapping/>
  </p:clrMapOvr>
  <p:transition advTm="8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2000" fill="hold"/>
                                        <p:tgtEl>
                                          <p:spTgt spid="3077"/>
                                        </p:tgtEl>
                                        <p:attrNameLst>
                                          <p:attrName>r</p:attrName>
                                        </p:attrNameLst>
                                      </p:cBhvr>
                                    </p:animRot>
                                  </p:childTnLst>
                                </p:cTn>
                              </p:par>
                              <p:par>
                                <p:cTn id="7" presetID="8" presetClass="emph" presetSubtype="0" fill="hold" grpId="0" nodeType="withEffect">
                                  <p:stCondLst>
                                    <p:cond delay="0"/>
                                  </p:stCondLst>
                                  <p:childTnLst>
                                    <p:animRot by="21600000">
                                      <p:cBhvr>
                                        <p:cTn id="8" dur="2000" fill="hold"/>
                                        <p:tgtEl>
                                          <p:spTgt spid="3079"/>
                                        </p:tgtEl>
                                        <p:attrNameLst>
                                          <p:attrName>r</p:attrName>
                                        </p:attrNameLst>
                                      </p:cBhvr>
                                    </p:animRot>
                                  </p:childTnLst>
                                </p:cTn>
                              </p:par>
                              <p:par>
                                <p:cTn id="9" presetID="7" presetClass="entr" presetSubtype="4" fill="hold" grpId="0" nodeType="withEffect">
                                  <p:stCondLst>
                                    <p:cond delay="0"/>
                                  </p:stCondLst>
                                  <p:childTnLst>
                                    <p:set>
                                      <p:cBhvr>
                                        <p:cTn id="10" dur="1" fill="hold">
                                          <p:stCondLst>
                                            <p:cond delay="0"/>
                                          </p:stCondLst>
                                        </p:cTn>
                                        <p:tgtEl>
                                          <p:spTgt spid="3083"/>
                                        </p:tgtEl>
                                        <p:attrNameLst>
                                          <p:attrName>style.visibility</p:attrName>
                                        </p:attrNameLst>
                                      </p:cBhvr>
                                      <p:to>
                                        <p:strVal val="visible"/>
                                      </p:to>
                                    </p:set>
                                    <p:anim calcmode="lin" valueType="num">
                                      <p:cBhvr additive="base">
                                        <p:cTn id="11" dur="2000" fill="hold"/>
                                        <p:tgtEl>
                                          <p:spTgt spid="3083"/>
                                        </p:tgtEl>
                                        <p:attrNameLst>
                                          <p:attrName>ppt_x</p:attrName>
                                        </p:attrNameLst>
                                      </p:cBhvr>
                                      <p:tavLst>
                                        <p:tav tm="0">
                                          <p:val>
                                            <p:strVal val="#ppt_x"/>
                                          </p:val>
                                        </p:tav>
                                        <p:tav tm="100000">
                                          <p:val>
                                            <p:strVal val="#ppt_x"/>
                                          </p:val>
                                        </p:tav>
                                      </p:tavLst>
                                    </p:anim>
                                    <p:anim calcmode="lin" valueType="num">
                                      <p:cBhvr additive="base">
                                        <p:cTn id="12" dur="2000" fill="hold"/>
                                        <p:tgtEl>
                                          <p:spTgt spid="3083"/>
                                        </p:tgtEl>
                                        <p:attrNameLst>
                                          <p:attrName>ppt_y</p:attrName>
                                        </p:attrNameLst>
                                      </p:cBhvr>
                                      <p:tavLst>
                                        <p:tav tm="0">
                                          <p:val>
                                            <p:strVal val="1+#ppt_h/2"/>
                                          </p:val>
                                        </p:tav>
                                        <p:tav tm="100000">
                                          <p:val>
                                            <p:strVal val="#ppt_y"/>
                                          </p:val>
                                        </p:tav>
                                      </p:tavLst>
                                    </p:anim>
                                  </p:childTnLst>
                                </p:cTn>
                              </p:par>
                              <p:par>
                                <p:cTn id="13" presetID="7" presetClass="entr" presetSubtype="4" fill="hold" grpId="0" nodeType="withEffect">
                                  <p:stCondLst>
                                    <p:cond delay="0"/>
                                  </p:stCondLst>
                                  <p:childTnLst>
                                    <p:set>
                                      <p:cBhvr>
                                        <p:cTn id="14" dur="1" fill="hold">
                                          <p:stCondLst>
                                            <p:cond delay="0"/>
                                          </p:stCondLst>
                                        </p:cTn>
                                        <p:tgtEl>
                                          <p:spTgt spid="3090"/>
                                        </p:tgtEl>
                                        <p:attrNameLst>
                                          <p:attrName>style.visibility</p:attrName>
                                        </p:attrNameLst>
                                      </p:cBhvr>
                                      <p:to>
                                        <p:strVal val="visible"/>
                                      </p:to>
                                    </p:set>
                                    <p:anim calcmode="lin" valueType="num">
                                      <p:cBhvr additive="base">
                                        <p:cTn id="15" dur="2000" fill="hold"/>
                                        <p:tgtEl>
                                          <p:spTgt spid="3090"/>
                                        </p:tgtEl>
                                        <p:attrNameLst>
                                          <p:attrName>ppt_x</p:attrName>
                                        </p:attrNameLst>
                                      </p:cBhvr>
                                      <p:tavLst>
                                        <p:tav tm="0">
                                          <p:val>
                                            <p:strVal val="#ppt_x"/>
                                          </p:val>
                                        </p:tav>
                                        <p:tav tm="100000">
                                          <p:val>
                                            <p:strVal val="#ppt_x"/>
                                          </p:val>
                                        </p:tav>
                                      </p:tavLst>
                                    </p:anim>
                                    <p:anim calcmode="lin" valueType="num">
                                      <p:cBhvr additive="base">
                                        <p:cTn id="16" dur="2000" fill="hold"/>
                                        <p:tgtEl>
                                          <p:spTgt spid="3090"/>
                                        </p:tgtEl>
                                        <p:attrNameLst>
                                          <p:attrName>ppt_y</p:attrName>
                                        </p:attrNameLst>
                                      </p:cBhvr>
                                      <p:tavLst>
                                        <p:tav tm="0">
                                          <p:val>
                                            <p:strVal val="1+#ppt_h/2"/>
                                          </p:val>
                                        </p:tav>
                                        <p:tav tm="100000">
                                          <p:val>
                                            <p:strVal val="#ppt_y"/>
                                          </p:val>
                                        </p:tav>
                                      </p:tavLst>
                                    </p:anim>
                                  </p:childTnLst>
                                </p:cTn>
                              </p:par>
                            </p:childTnLst>
                          </p:cTn>
                        </p:par>
                        <p:par>
                          <p:cTn id="17" fill="hold">
                            <p:stCondLst>
                              <p:cond delay="2000"/>
                            </p:stCondLst>
                            <p:childTnLst>
                              <p:par>
                                <p:cTn id="18" presetID="8" presetClass="emph" presetSubtype="0" fill="hold" grpId="0" nodeType="afterEffect">
                                  <p:stCondLst>
                                    <p:cond delay="0"/>
                                  </p:stCondLst>
                                  <p:childTnLst>
                                    <p:animRot by="21600000">
                                      <p:cBhvr>
                                        <p:cTn id="19" dur="2000" fill="hold"/>
                                        <p:tgtEl>
                                          <p:spTgt spid="3078"/>
                                        </p:tgtEl>
                                        <p:attrNameLst>
                                          <p:attrName>r</p:attrName>
                                        </p:attrNameLst>
                                      </p:cBhvr>
                                    </p:animRot>
                                  </p:childTnLst>
                                </p:cTn>
                              </p:par>
                              <p:par>
                                <p:cTn id="20" presetID="8" presetClass="emph" presetSubtype="0" fill="hold" grpId="0" nodeType="withEffect">
                                  <p:stCondLst>
                                    <p:cond delay="0"/>
                                  </p:stCondLst>
                                  <p:childTnLst>
                                    <p:animRot by="21600000">
                                      <p:cBhvr>
                                        <p:cTn id="21" dur="2000" fill="hold"/>
                                        <p:tgtEl>
                                          <p:spTgt spid="3081"/>
                                        </p:tgtEl>
                                        <p:attrNameLst>
                                          <p:attrName>r</p:attrName>
                                        </p:attrNameLst>
                                      </p:cBhvr>
                                    </p:animRot>
                                  </p:childTnLst>
                                </p:cTn>
                              </p:par>
                              <p:par>
                                <p:cTn id="22" presetID="7" presetClass="entr" presetSubtype="4" fill="hold" grpId="0" nodeType="withEffect">
                                  <p:stCondLst>
                                    <p:cond delay="0"/>
                                  </p:stCondLst>
                                  <p:childTnLst>
                                    <p:set>
                                      <p:cBhvr>
                                        <p:cTn id="23" dur="1" fill="hold">
                                          <p:stCondLst>
                                            <p:cond delay="0"/>
                                          </p:stCondLst>
                                        </p:cTn>
                                        <p:tgtEl>
                                          <p:spTgt spid="3087"/>
                                        </p:tgtEl>
                                        <p:attrNameLst>
                                          <p:attrName>style.visibility</p:attrName>
                                        </p:attrNameLst>
                                      </p:cBhvr>
                                      <p:to>
                                        <p:strVal val="visible"/>
                                      </p:to>
                                    </p:set>
                                    <p:anim calcmode="lin" valueType="num">
                                      <p:cBhvr additive="base">
                                        <p:cTn id="24" dur="2000" fill="hold"/>
                                        <p:tgtEl>
                                          <p:spTgt spid="3087"/>
                                        </p:tgtEl>
                                        <p:attrNameLst>
                                          <p:attrName>ppt_x</p:attrName>
                                        </p:attrNameLst>
                                      </p:cBhvr>
                                      <p:tavLst>
                                        <p:tav tm="0">
                                          <p:val>
                                            <p:strVal val="#ppt_x"/>
                                          </p:val>
                                        </p:tav>
                                        <p:tav tm="100000">
                                          <p:val>
                                            <p:strVal val="#ppt_x"/>
                                          </p:val>
                                        </p:tav>
                                      </p:tavLst>
                                    </p:anim>
                                    <p:anim calcmode="lin" valueType="num">
                                      <p:cBhvr additive="base">
                                        <p:cTn id="25" dur="2000" fill="hold"/>
                                        <p:tgtEl>
                                          <p:spTgt spid="3087"/>
                                        </p:tgtEl>
                                        <p:attrNameLst>
                                          <p:attrName>ppt_y</p:attrName>
                                        </p:attrNameLst>
                                      </p:cBhvr>
                                      <p:tavLst>
                                        <p:tav tm="0">
                                          <p:val>
                                            <p:strVal val="1+#ppt_h/2"/>
                                          </p:val>
                                        </p:tav>
                                        <p:tav tm="100000">
                                          <p:val>
                                            <p:strVal val="#ppt_y"/>
                                          </p:val>
                                        </p:tav>
                                      </p:tavLst>
                                    </p:anim>
                                  </p:childTnLst>
                                </p:cTn>
                              </p:par>
                              <p:par>
                                <p:cTn id="26" presetID="26" presetClass="emph" presetSubtype="0" fill="hold" nodeType="withEffect">
                                  <p:stCondLst>
                                    <p:cond delay="0"/>
                                  </p:stCondLst>
                                  <p:childTnLst>
                                    <p:animEffect transition="out" filter="fade">
                                      <p:cBhvr>
                                        <p:cTn id="27" dur="2000" tmFilter="0, 0; .2, .5; .8, .5; 1, 0"/>
                                        <p:tgtEl>
                                          <p:spTgt spid="3093"/>
                                        </p:tgtEl>
                                      </p:cBhvr>
                                    </p:animEffect>
                                    <p:animScale>
                                      <p:cBhvr>
                                        <p:cTn id="28" dur="1000" autoRev="1" fill="hold"/>
                                        <p:tgtEl>
                                          <p:spTgt spid="3093"/>
                                        </p:tgtEl>
                                      </p:cBhvr>
                                      <p:by x="105000" y="105000"/>
                                    </p:animScale>
                                  </p:childTnLst>
                                </p:cTn>
                              </p:par>
                              <p:par>
                                <p:cTn id="29" presetID="7" presetClass="entr" presetSubtype="1" fill="hold" grpId="0" nodeType="withEffect">
                                  <p:stCondLst>
                                    <p:cond delay="0"/>
                                  </p:stCondLst>
                                  <p:childTnLst>
                                    <p:set>
                                      <p:cBhvr>
                                        <p:cTn id="30" dur="1" fill="hold">
                                          <p:stCondLst>
                                            <p:cond delay="0"/>
                                          </p:stCondLst>
                                        </p:cTn>
                                        <p:tgtEl>
                                          <p:spTgt spid="3091"/>
                                        </p:tgtEl>
                                        <p:attrNameLst>
                                          <p:attrName>style.visibility</p:attrName>
                                        </p:attrNameLst>
                                      </p:cBhvr>
                                      <p:to>
                                        <p:strVal val="visible"/>
                                      </p:to>
                                    </p:set>
                                    <p:anim calcmode="lin" valueType="num">
                                      <p:cBhvr additive="base">
                                        <p:cTn id="31" dur="2000" fill="hold"/>
                                        <p:tgtEl>
                                          <p:spTgt spid="3091"/>
                                        </p:tgtEl>
                                        <p:attrNameLst>
                                          <p:attrName>ppt_x</p:attrName>
                                        </p:attrNameLst>
                                      </p:cBhvr>
                                      <p:tavLst>
                                        <p:tav tm="0">
                                          <p:val>
                                            <p:strVal val="#ppt_x"/>
                                          </p:val>
                                        </p:tav>
                                        <p:tav tm="100000">
                                          <p:val>
                                            <p:strVal val="#ppt_x"/>
                                          </p:val>
                                        </p:tav>
                                      </p:tavLst>
                                    </p:anim>
                                    <p:anim calcmode="lin" valueType="num">
                                      <p:cBhvr additive="base">
                                        <p:cTn id="32" dur="2000" fill="hold"/>
                                        <p:tgtEl>
                                          <p:spTgt spid="309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P spid="3078" grpId="0" animBg="1"/>
      <p:bldP spid="3079" grpId="0" animBg="1"/>
      <p:bldP spid="3081" grpId="0" animBg="1"/>
      <p:bldP spid="3083" grpId="0"/>
      <p:bldP spid="3087" grpId="0"/>
      <p:bldP spid="3090" grpId="0"/>
      <p:bldP spid="309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Which is the Cause/Effect?</a:t>
            </a:r>
            <a:endParaRPr lang="en-US" dirty="0"/>
          </a:p>
        </p:txBody>
      </p:sp>
      <p:sp>
        <p:nvSpPr>
          <p:cNvPr id="6" name="Content Placeholder 5"/>
          <p:cNvSpPr>
            <a:spLocks noGrp="1"/>
          </p:cNvSpPr>
          <p:nvPr>
            <p:ph idx="1"/>
          </p:nvPr>
        </p:nvSpPr>
        <p:spPr/>
        <p:txBody>
          <a:bodyPr/>
          <a:lstStyle/>
          <a:p>
            <a:pPr lvl="0"/>
            <a:r>
              <a:rPr lang="en-US" dirty="0" smtClean="0"/>
              <a:t>It rained all day </a:t>
            </a:r>
            <a:r>
              <a:rPr lang="en-US" dirty="0" smtClean="0">
                <a:solidFill>
                  <a:srgbClr val="FF0000"/>
                </a:solidFill>
              </a:rPr>
              <a:t>so </a:t>
            </a:r>
            <a:r>
              <a:rPr lang="en-US" dirty="0" smtClean="0"/>
              <a:t>the children stayed inside.</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lgn="ctr">
              <a:buNone/>
            </a:pPr>
            <a:r>
              <a:rPr lang="en-US" dirty="0" smtClean="0"/>
              <a:t>(Let’s do this one together. )</a:t>
            </a:r>
          </a:p>
          <a:p>
            <a:pPr>
              <a:buNone/>
            </a:pPr>
            <a:endParaRPr lang="en-US" dirty="0"/>
          </a:p>
        </p:txBody>
      </p:sp>
      <p:pic>
        <p:nvPicPr>
          <p:cNvPr id="1026" name="Picture 2" descr="C:\Program Files\Microsoft Office\MEDIA\CAGCAT10\j0293828.wmf"/>
          <p:cNvPicPr>
            <a:picLocks noChangeAspect="1" noChangeArrowheads="1"/>
          </p:cNvPicPr>
          <p:nvPr/>
        </p:nvPicPr>
        <p:blipFill>
          <a:blip r:embed="rId2" cstate="print"/>
          <a:srcRect/>
          <a:stretch>
            <a:fillRect/>
          </a:stretch>
        </p:blipFill>
        <p:spPr bwMode="auto">
          <a:xfrm>
            <a:off x="1371600" y="2286000"/>
            <a:ext cx="1744675" cy="1836115"/>
          </a:xfrm>
          <a:prstGeom prst="rect">
            <a:avLst/>
          </a:prstGeom>
          <a:noFill/>
        </p:spPr>
      </p:pic>
      <p:pic>
        <p:nvPicPr>
          <p:cNvPr id="7" name="Picture 6" descr="imagesCAP2Z0EF.jpg"/>
          <p:cNvPicPr>
            <a:picLocks noChangeAspect="1"/>
          </p:cNvPicPr>
          <p:nvPr/>
        </p:nvPicPr>
        <p:blipFill>
          <a:blip r:embed="rId3" cstate="print"/>
          <a:stretch>
            <a:fillRect/>
          </a:stretch>
        </p:blipFill>
        <p:spPr>
          <a:xfrm>
            <a:off x="4953000" y="2819400"/>
            <a:ext cx="2495550" cy="18288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Answer</a:t>
            </a:r>
            <a:endParaRPr lang="en-US" dirty="0"/>
          </a:p>
        </p:txBody>
      </p:sp>
      <p:sp>
        <p:nvSpPr>
          <p:cNvPr id="5" name="Text Placeholder 4"/>
          <p:cNvSpPr>
            <a:spLocks noGrp="1"/>
          </p:cNvSpPr>
          <p:nvPr>
            <p:ph type="body" idx="1"/>
          </p:nvPr>
        </p:nvSpPr>
        <p:spPr/>
        <p:txBody>
          <a:bodyPr/>
          <a:lstStyle/>
          <a:p>
            <a:r>
              <a:rPr lang="en-US" sz="5400" dirty="0" smtClean="0"/>
              <a:t>Cause (Why)</a:t>
            </a:r>
            <a:endParaRPr lang="en-US" sz="5400" dirty="0"/>
          </a:p>
        </p:txBody>
      </p:sp>
      <p:sp>
        <p:nvSpPr>
          <p:cNvPr id="6" name="Content Placeholder 5"/>
          <p:cNvSpPr>
            <a:spLocks noGrp="1"/>
          </p:cNvSpPr>
          <p:nvPr>
            <p:ph sz="half" idx="2"/>
          </p:nvPr>
        </p:nvSpPr>
        <p:spPr/>
        <p:txBody>
          <a:bodyPr/>
          <a:lstStyle/>
          <a:p>
            <a:r>
              <a:rPr lang="en-US" sz="4000" dirty="0" smtClean="0"/>
              <a:t>It rained all day</a:t>
            </a:r>
          </a:p>
          <a:p>
            <a:endParaRPr lang="en-US" sz="4000" dirty="0" smtClean="0"/>
          </a:p>
          <a:p>
            <a:endParaRPr lang="en-US" sz="4000" dirty="0" smtClean="0"/>
          </a:p>
          <a:p>
            <a:pPr>
              <a:buNone/>
            </a:pPr>
            <a:endParaRPr lang="en-US" sz="4000" dirty="0" smtClean="0"/>
          </a:p>
          <a:p>
            <a:pPr>
              <a:buNone/>
            </a:pPr>
            <a:endParaRPr lang="en-US" sz="3200" dirty="0" smtClean="0"/>
          </a:p>
          <a:p>
            <a:pPr>
              <a:buNone/>
            </a:pPr>
            <a:endParaRPr lang="en-US" sz="3200" dirty="0" smtClean="0"/>
          </a:p>
          <a:p>
            <a:pPr>
              <a:buNone/>
            </a:pPr>
            <a:endParaRPr lang="en-US" sz="3200" dirty="0" smtClean="0"/>
          </a:p>
          <a:p>
            <a:pPr>
              <a:buNone/>
            </a:pPr>
            <a:endParaRPr lang="en-US" sz="4000" dirty="0" smtClean="0"/>
          </a:p>
          <a:p>
            <a:pPr>
              <a:buNone/>
            </a:pPr>
            <a:endParaRPr lang="en-US" sz="4000" dirty="0" smtClean="0"/>
          </a:p>
          <a:p>
            <a:pPr>
              <a:buNone/>
            </a:pPr>
            <a:endParaRPr lang="en-US" sz="4000" dirty="0" smtClean="0"/>
          </a:p>
          <a:p>
            <a:pPr>
              <a:buNone/>
            </a:pPr>
            <a:endParaRPr lang="en-US" sz="4000" dirty="0" smtClean="0"/>
          </a:p>
          <a:p>
            <a:pPr>
              <a:buNone/>
            </a:pPr>
            <a:endParaRPr lang="en-US" sz="4000" dirty="0" smtClean="0"/>
          </a:p>
          <a:p>
            <a:endParaRPr lang="en-US" sz="4000" dirty="0" smtClean="0"/>
          </a:p>
          <a:p>
            <a:endParaRPr lang="en-US" sz="4000" dirty="0" smtClean="0"/>
          </a:p>
          <a:p>
            <a:endParaRPr lang="en-US" sz="4000" dirty="0" smtClean="0"/>
          </a:p>
          <a:p>
            <a:pPr>
              <a:buNone/>
            </a:pPr>
            <a:endParaRPr lang="en-US" sz="4000" dirty="0"/>
          </a:p>
        </p:txBody>
      </p:sp>
      <p:sp>
        <p:nvSpPr>
          <p:cNvPr id="7" name="Text Placeholder 6"/>
          <p:cNvSpPr>
            <a:spLocks noGrp="1"/>
          </p:cNvSpPr>
          <p:nvPr>
            <p:ph type="body" sz="quarter" idx="3"/>
          </p:nvPr>
        </p:nvSpPr>
        <p:spPr/>
        <p:txBody>
          <a:bodyPr/>
          <a:lstStyle/>
          <a:p>
            <a:r>
              <a:rPr lang="en-US" sz="5400" dirty="0" smtClean="0"/>
              <a:t>Effect (What)</a:t>
            </a:r>
            <a:endParaRPr lang="en-US" sz="5400" dirty="0"/>
          </a:p>
        </p:txBody>
      </p:sp>
      <p:sp>
        <p:nvSpPr>
          <p:cNvPr id="8" name="Content Placeholder 7"/>
          <p:cNvSpPr>
            <a:spLocks noGrp="1"/>
          </p:cNvSpPr>
          <p:nvPr>
            <p:ph sz="quarter" idx="4"/>
          </p:nvPr>
        </p:nvSpPr>
        <p:spPr/>
        <p:txBody>
          <a:bodyPr/>
          <a:lstStyle/>
          <a:p>
            <a:pPr lvl="0"/>
            <a:r>
              <a:rPr lang="en-US" sz="4000" dirty="0" smtClean="0">
                <a:solidFill>
                  <a:srgbClr val="FF0000"/>
                </a:solidFill>
              </a:rPr>
              <a:t>so</a:t>
            </a:r>
            <a:r>
              <a:rPr lang="en-US" sz="4000" dirty="0" smtClean="0"/>
              <a:t> the children stayed inside.</a:t>
            </a:r>
          </a:p>
          <a:p>
            <a:pPr lvl="0">
              <a:buNone/>
            </a:pPr>
            <a:endParaRPr lang="en-US" sz="4000" dirty="0" smtClean="0"/>
          </a:p>
          <a:p>
            <a:pPr lvl="0">
              <a:buNone/>
            </a:pPr>
            <a:endParaRPr lang="en-US" sz="4000" dirty="0" smtClean="0"/>
          </a:p>
          <a:p>
            <a:pPr lvl="0">
              <a:buNone/>
            </a:pPr>
            <a:endParaRPr lang="en-US" sz="4000" dirty="0" smtClean="0"/>
          </a:p>
          <a:p>
            <a:pPr>
              <a:buNone/>
            </a:pPr>
            <a:endParaRPr lang="en-US"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Signal Words</a:t>
            </a:r>
            <a:endParaRPr lang="en-US" dirty="0"/>
          </a:p>
        </p:txBody>
      </p:sp>
      <p:sp>
        <p:nvSpPr>
          <p:cNvPr id="8" name="Content Placeholder 7"/>
          <p:cNvSpPr>
            <a:spLocks noGrp="1"/>
          </p:cNvSpPr>
          <p:nvPr>
            <p:ph idx="1"/>
          </p:nvPr>
        </p:nvSpPr>
        <p:spPr/>
        <p:txBody>
          <a:bodyPr/>
          <a:lstStyle/>
          <a:p>
            <a:pPr lvl="0"/>
            <a:r>
              <a:rPr lang="en-US" sz="4000" b="1" dirty="0" smtClean="0">
                <a:solidFill>
                  <a:srgbClr val="FF0000"/>
                </a:solidFill>
              </a:rPr>
              <a:t>So</a:t>
            </a:r>
          </a:p>
          <a:p>
            <a:pPr lvl="0"/>
            <a:r>
              <a:rPr lang="en-US" sz="4000" b="1" dirty="0" smtClean="0">
                <a:solidFill>
                  <a:srgbClr val="FF0000"/>
                </a:solidFill>
              </a:rPr>
              <a:t>Because</a:t>
            </a:r>
          </a:p>
          <a:p>
            <a:pPr lvl="0"/>
            <a:r>
              <a:rPr lang="en-US" sz="4000" b="1" dirty="0" smtClean="0">
                <a:solidFill>
                  <a:srgbClr val="FF0000"/>
                </a:solidFill>
              </a:rPr>
              <a:t>As a result</a:t>
            </a:r>
          </a:p>
          <a:p>
            <a:pPr lvl="0"/>
            <a:r>
              <a:rPr lang="en-US" sz="4000" b="1" dirty="0" smtClean="0">
                <a:solidFill>
                  <a:srgbClr val="FF0000"/>
                </a:solidFill>
              </a:rPr>
              <a:t>Since</a:t>
            </a:r>
            <a:r>
              <a:rPr lang="en-US" sz="4000" b="1" dirty="0" smtClean="0"/>
              <a:t> </a:t>
            </a:r>
          </a:p>
          <a:p>
            <a:pPr lvl="0">
              <a:buNone/>
            </a:pPr>
            <a:endParaRPr lang="en-US" dirty="0" smtClean="0"/>
          </a:p>
          <a:p>
            <a:pPr lvl="0">
              <a:buNone/>
            </a:pPr>
            <a:r>
              <a:rPr lang="en-US" dirty="0" smtClean="0"/>
              <a:t>	*</a:t>
            </a:r>
            <a:r>
              <a:rPr lang="en-US" sz="2400" dirty="0" smtClean="0"/>
              <a:t>Look out for these words they signal a cause and effect relationship. Let’s go back to the previous sentence. The </a:t>
            </a:r>
            <a:r>
              <a:rPr lang="en-US" sz="2400" dirty="0" smtClean="0">
                <a:solidFill>
                  <a:srgbClr val="FF0000"/>
                </a:solidFill>
              </a:rPr>
              <a:t>so </a:t>
            </a:r>
            <a:r>
              <a:rPr lang="en-US" sz="2400" dirty="0" smtClean="0"/>
              <a:t>tells us there is more to come which means there is a CAUSE and EFFECT relationship.</a:t>
            </a:r>
            <a:endParaRPr lang="en-US" sz="2400" dirty="0" smtClean="0">
              <a:solidFill>
                <a:srgbClr val="FF0000"/>
              </a:solidFill>
            </a:endParaRPr>
          </a:p>
          <a:p>
            <a:pPr lvl="0">
              <a:buNone/>
            </a:pPr>
            <a:endParaRPr lang="en-US" dirty="0" smtClean="0">
              <a:solidFill>
                <a:srgbClr val="FF0000"/>
              </a:solidFill>
            </a:endParaRPr>
          </a:p>
          <a:p>
            <a:pPr lvl="0">
              <a:buNone/>
            </a:pPr>
            <a:endParaRPr lang="en-US" dirty="0" smtClean="0">
              <a:solidFill>
                <a:srgbClr val="FF0000"/>
              </a:solidFill>
            </a:endParaRPr>
          </a:p>
          <a:p>
            <a:pPr lvl="0">
              <a:buNone/>
            </a:pPr>
            <a:endParaRPr lang="en-US" dirty="0" smtClean="0">
              <a:solidFill>
                <a:srgbClr val="FF0000"/>
              </a:solidFill>
            </a:endParaRPr>
          </a:p>
          <a:p>
            <a:pPr lvl="0">
              <a:buNone/>
            </a:pPr>
            <a:endParaRPr lang="en-US" dirty="0" smtClean="0">
              <a:solidFill>
                <a:srgbClr val="FF0000"/>
              </a:solidFill>
            </a:endParaRPr>
          </a:p>
          <a:p>
            <a:pPr>
              <a:buNone/>
            </a:pPr>
            <a:endParaRPr lang="en-US" dirty="0"/>
          </a:p>
        </p:txBody>
      </p:sp>
      <p:pic>
        <p:nvPicPr>
          <p:cNvPr id="4" name="Picture 3" descr="untitled.bmp"/>
          <p:cNvPicPr>
            <a:picLocks noChangeAspect="1"/>
          </p:cNvPicPr>
          <p:nvPr/>
        </p:nvPicPr>
        <p:blipFill>
          <a:blip r:embed="rId2" cstate="print"/>
          <a:stretch>
            <a:fillRect/>
          </a:stretch>
        </p:blipFill>
        <p:spPr>
          <a:xfrm>
            <a:off x="4876800" y="1524000"/>
            <a:ext cx="3790867" cy="2571666"/>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the Cause and Effect on your graphic organizer</a:t>
            </a:r>
            <a:endParaRPr lang="en-US" dirty="0"/>
          </a:p>
        </p:txBody>
      </p:sp>
      <p:sp>
        <p:nvSpPr>
          <p:cNvPr id="3" name="Content Placeholder 2"/>
          <p:cNvSpPr>
            <a:spLocks noGrp="1"/>
          </p:cNvSpPr>
          <p:nvPr>
            <p:ph idx="1"/>
          </p:nvPr>
        </p:nvSpPr>
        <p:spPr/>
        <p:txBody>
          <a:bodyPr/>
          <a:lstStyle/>
          <a:p>
            <a:pPr lvl="0"/>
            <a:r>
              <a:rPr lang="en-US" dirty="0" smtClean="0"/>
              <a:t>Tyler was sleepy this morning because he stayed up late last night.</a:t>
            </a:r>
          </a:p>
          <a:p>
            <a:pPr>
              <a:buNone/>
            </a:pPr>
            <a:endParaRPr lang="en-US" dirty="0"/>
          </a:p>
        </p:txBody>
      </p:sp>
      <p:pic>
        <p:nvPicPr>
          <p:cNvPr id="4" name="Picture 3" descr="imagesCA765OYJ.jpg"/>
          <p:cNvPicPr>
            <a:picLocks noChangeAspect="1"/>
          </p:cNvPicPr>
          <p:nvPr/>
        </p:nvPicPr>
        <p:blipFill>
          <a:blip r:embed="rId2" cstate="print"/>
          <a:stretch>
            <a:fillRect/>
          </a:stretch>
        </p:blipFill>
        <p:spPr>
          <a:xfrm>
            <a:off x="3505200" y="3581400"/>
            <a:ext cx="2409825" cy="189547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Answer</a:t>
            </a:r>
            <a:endParaRPr lang="en-US" dirty="0"/>
          </a:p>
        </p:txBody>
      </p:sp>
      <p:sp>
        <p:nvSpPr>
          <p:cNvPr id="5" name="Text Placeholder 4"/>
          <p:cNvSpPr>
            <a:spLocks noGrp="1"/>
          </p:cNvSpPr>
          <p:nvPr>
            <p:ph type="body" idx="1"/>
          </p:nvPr>
        </p:nvSpPr>
        <p:spPr/>
        <p:txBody>
          <a:bodyPr/>
          <a:lstStyle/>
          <a:p>
            <a:r>
              <a:rPr lang="en-US" sz="5400" dirty="0" smtClean="0"/>
              <a:t>Cause (Why)</a:t>
            </a:r>
            <a:endParaRPr lang="en-US" sz="5400" dirty="0"/>
          </a:p>
        </p:txBody>
      </p:sp>
      <p:sp>
        <p:nvSpPr>
          <p:cNvPr id="6" name="Content Placeholder 5"/>
          <p:cNvSpPr>
            <a:spLocks noGrp="1"/>
          </p:cNvSpPr>
          <p:nvPr>
            <p:ph sz="half" idx="2"/>
          </p:nvPr>
        </p:nvSpPr>
        <p:spPr/>
        <p:txBody>
          <a:bodyPr/>
          <a:lstStyle/>
          <a:p>
            <a:r>
              <a:rPr lang="en-US" sz="4400" dirty="0" smtClean="0">
                <a:solidFill>
                  <a:srgbClr val="FF0000"/>
                </a:solidFill>
              </a:rPr>
              <a:t>because </a:t>
            </a:r>
            <a:r>
              <a:rPr lang="en-US" sz="4400" dirty="0" smtClean="0"/>
              <a:t>he stayed up late last night.</a:t>
            </a:r>
            <a:endParaRPr lang="en-US" sz="4400" dirty="0"/>
          </a:p>
        </p:txBody>
      </p:sp>
      <p:sp>
        <p:nvSpPr>
          <p:cNvPr id="7" name="Text Placeholder 6"/>
          <p:cNvSpPr>
            <a:spLocks noGrp="1"/>
          </p:cNvSpPr>
          <p:nvPr>
            <p:ph type="body" sz="quarter" idx="3"/>
          </p:nvPr>
        </p:nvSpPr>
        <p:spPr/>
        <p:txBody>
          <a:bodyPr/>
          <a:lstStyle/>
          <a:p>
            <a:r>
              <a:rPr lang="en-US" sz="5400" dirty="0" smtClean="0"/>
              <a:t>Effect (What)</a:t>
            </a:r>
            <a:endParaRPr lang="en-US" sz="5400" dirty="0"/>
          </a:p>
        </p:txBody>
      </p:sp>
      <p:sp>
        <p:nvSpPr>
          <p:cNvPr id="8" name="Content Placeholder 7"/>
          <p:cNvSpPr>
            <a:spLocks noGrp="1"/>
          </p:cNvSpPr>
          <p:nvPr>
            <p:ph sz="quarter" idx="4"/>
          </p:nvPr>
        </p:nvSpPr>
        <p:spPr/>
        <p:txBody>
          <a:bodyPr/>
          <a:lstStyle/>
          <a:p>
            <a:pPr>
              <a:buNone/>
            </a:pPr>
            <a:r>
              <a:rPr lang="en-US" sz="4400" dirty="0" smtClean="0"/>
              <a:t>Tyler was sleepy this morning</a:t>
            </a:r>
            <a:endParaRPr lang="en-US" sz="4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Presentation8</Template>
  <TotalTime>521</TotalTime>
  <Words>430</Words>
  <Application>Microsoft Office PowerPoint</Application>
  <PresentationFormat>On-screen Show (4:3)</PresentationFormat>
  <Paragraphs>135</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Presentation8</vt:lpstr>
      <vt:lpstr>PowerPoint Presentation</vt:lpstr>
      <vt:lpstr>PowerPoint Presentation</vt:lpstr>
      <vt:lpstr>PowerPoint Presentation</vt:lpstr>
      <vt:lpstr>PowerPoint Presentation</vt:lpstr>
      <vt:lpstr>Which is the Cause/Effect?</vt:lpstr>
      <vt:lpstr>Answer</vt:lpstr>
      <vt:lpstr>Signal Words</vt:lpstr>
      <vt:lpstr>Write the Cause and Effect on your graphic organizer</vt:lpstr>
      <vt:lpstr>Answer</vt:lpstr>
      <vt:lpstr>Write the Cause and Effect on the graphic organizer</vt:lpstr>
      <vt:lpstr>Answer</vt:lpstr>
      <vt:lpstr>Write the Cause and Effect on the graphic organizer</vt:lpstr>
      <vt:lpstr>Answer</vt:lpstr>
      <vt:lpstr>Practice Sentence: are the highlighted words the cause or effect?</vt:lpstr>
      <vt:lpstr>Answer</vt:lpstr>
      <vt:lpstr>Sentence #1</vt:lpstr>
      <vt:lpstr>Answer</vt:lpstr>
      <vt:lpstr>Sentence #2 </vt:lpstr>
      <vt:lpstr>Answer  Effect  </vt:lpstr>
      <vt:lpstr>Sentence #3</vt:lpstr>
      <vt:lpstr>Answer Effect</vt:lpstr>
      <vt:lpstr>Sentence #4</vt:lpstr>
      <vt:lpstr>Answer  Cause</vt:lpstr>
      <vt:lpstr>PowerPoint Presentation</vt:lpstr>
      <vt:lpstr>PowerPoint Presentation</vt:lpstr>
    </vt:vector>
  </TitlesOfParts>
  <Company>PCSB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Cause and Effect</dc:title>
  <dc:subject>teachers, education</dc:subject>
  <dc:creator>candie.pinder</dc:creator>
  <cp:keywords>powerpoint templates for teachers, free powerpoint templates for teachers, powerpoint templates teachers, powerpoints for teachers, powerpoint presentations for teachers, free, PowerPoint template, download, PPT template, PowerPoint templates, slideshow template, POT, POTX, Power Point template, slide show template</cp:keywords>
  <dc:description>Made by Moyea Software. To find more free PowerPoint templates, please visit http://www.dvd-ppt-slideshow.com/powerpoint-knowledge/powerpoint-templates.html</dc:description>
  <cp:lastModifiedBy>Kristal Hall</cp:lastModifiedBy>
  <cp:revision>68</cp:revision>
  <dcterms:created xsi:type="dcterms:W3CDTF">2012-02-06T20:35:57Z</dcterms:created>
  <dcterms:modified xsi:type="dcterms:W3CDTF">2015-10-12T15:17:30Z</dcterms:modified>
  <cp:category>PowerPoint Templates, education</cp:category>
</cp:coreProperties>
</file>

<file path=docProps/custom.xml><?xml version="1.0" encoding="utf-8"?>
<Properties xmlns="http://schemas.openxmlformats.org/officeDocument/2006/custom-properties" xmlns:vt="http://schemas.openxmlformats.org/officeDocument/2006/docPropsVTypes">
  <property fmtid="{64440492-4C8B-11D1-8B70-080036B11A03}" pid="4">
    <vt:lpwstr>http://www.dvd-ppt-slideshow.com</vt:lpwstr>
  </property>
</Properties>
</file>